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1" r:id="rId1"/>
  </p:sldMasterIdLst>
  <p:sldIdLst>
    <p:sldId id="256" r:id="rId2"/>
    <p:sldId id="257" r:id="rId3"/>
    <p:sldId id="260" r:id="rId4"/>
    <p:sldId id="264" r:id="rId5"/>
    <p:sldId id="430" r:id="rId6"/>
    <p:sldId id="442" r:id="rId7"/>
    <p:sldId id="445" r:id="rId8"/>
    <p:sldId id="444" r:id="rId9"/>
    <p:sldId id="26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エコバッグ企画書" id="{AC0D63B5-81D7-4CE4-A5B9-DA23EA90E203}">
          <p14:sldIdLst>
            <p14:sldId id="256"/>
            <p14:sldId id="257"/>
            <p14:sldId id="260"/>
            <p14:sldId id="264"/>
            <p14:sldId id="430"/>
            <p14:sldId id="442"/>
            <p14:sldId id="445"/>
            <p14:sldId id="444"/>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7" d="100"/>
          <a:sy n="67" d="100"/>
        </p:scale>
        <p:origin x="4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BDC91-0273-453B-8804-FC9D60E78D1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kumimoji="1" lang="ja-JP" altLang="en-US"/>
        </a:p>
      </dgm:t>
    </dgm:pt>
    <dgm:pt modelId="{9B5A67C2-8C7D-4598-A00F-06120EF81B60}">
      <dgm:prSet phldrT="[テキスト]"/>
      <dgm:spPr>
        <a:solidFill>
          <a:srgbClr val="FF33CC"/>
        </a:solidFill>
      </dgm:spPr>
      <dgm:t>
        <a:bodyPr/>
        <a:lstStyle/>
        <a:p>
          <a:r>
            <a:rPr kumimoji="1" lang="ja-JP" altLang="en-US" dirty="0"/>
            <a:t>携帯性</a:t>
          </a:r>
        </a:p>
      </dgm:t>
    </dgm:pt>
    <dgm:pt modelId="{B85BC68E-0405-408C-9652-5586141C4E66}" type="parTrans" cxnId="{AAD49088-E210-4565-A698-F5106B343515}">
      <dgm:prSet/>
      <dgm:spPr/>
      <dgm:t>
        <a:bodyPr/>
        <a:lstStyle/>
        <a:p>
          <a:endParaRPr kumimoji="1" lang="ja-JP" altLang="en-US"/>
        </a:p>
      </dgm:t>
    </dgm:pt>
    <dgm:pt modelId="{3A599159-A267-4973-A958-EF008270C7FE}" type="sibTrans" cxnId="{AAD49088-E210-4565-A698-F5106B343515}">
      <dgm:prSet/>
      <dgm:spPr/>
      <dgm:t>
        <a:bodyPr/>
        <a:lstStyle/>
        <a:p>
          <a:endParaRPr kumimoji="1" lang="ja-JP" altLang="en-US"/>
        </a:p>
      </dgm:t>
    </dgm:pt>
    <dgm:pt modelId="{C0072C38-E0D3-4BC2-9D4B-7A4686D9FB7F}">
      <dgm:prSet phldrT="[テキスト]"/>
      <dgm:spPr>
        <a:solidFill>
          <a:srgbClr val="FFC000"/>
        </a:solidFill>
      </dgm:spPr>
      <dgm:t>
        <a:bodyPr/>
        <a:lstStyle/>
        <a:p>
          <a:r>
            <a:rPr kumimoji="1" lang="ja-JP" altLang="en-US" dirty="0"/>
            <a:t>機能性</a:t>
          </a:r>
        </a:p>
      </dgm:t>
    </dgm:pt>
    <dgm:pt modelId="{C8A7CB0F-06D2-4A22-922D-2814C6E3AC0A}" type="parTrans" cxnId="{04126EBC-A819-4627-80A8-180C1B87AADB}">
      <dgm:prSet/>
      <dgm:spPr/>
      <dgm:t>
        <a:bodyPr/>
        <a:lstStyle/>
        <a:p>
          <a:endParaRPr kumimoji="1" lang="ja-JP" altLang="en-US"/>
        </a:p>
      </dgm:t>
    </dgm:pt>
    <dgm:pt modelId="{E4C92FDC-26F6-4DE4-95C0-34206E4B947C}" type="sibTrans" cxnId="{04126EBC-A819-4627-80A8-180C1B87AADB}">
      <dgm:prSet/>
      <dgm:spPr/>
      <dgm:t>
        <a:bodyPr/>
        <a:lstStyle/>
        <a:p>
          <a:endParaRPr kumimoji="1" lang="ja-JP" altLang="en-US"/>
        </a:p>
      </dgm:t>
    </dgm:pt>
    <dgm:pt modelId="{74AFA9E6-C4A1-49DC-AC73-F6B7A617D160}">
      <dgm:prSet phldrT="[テキスト]"/>
      <dgm:spPr>
        <a:solidFill>
          <a:srgbClr val="92D050"/>
        </a:solidFill>
      </dgm:spPr>
      <dgm:t>
        <a:bodyPr/>
        <a:lstStyle/>
        <a:p>
          <a:r>
            <a:rPr kumimoji="1" lang="ja-JP" altLang="en-US" dirty="0"/>
            <a:t>デザイン</a:t>
          </a:r>
        </a:p>
      </dgm:t>
    </dgm:pt>
    <dgm:pt modelId="{47AB08C2-82DC-4BCB-91EE-3803ED755695}" type="parTrans" cxnId="{D458A9A4-7099-4AB5-9FDD-9EE0CDB3F750}">
      <dgm:prSet/>
      <dgm:spPr/>
      <dgm:t>
        <a:bodyPr/>
        <a:lstStyle/>
        <a:p>
          <a:endParaRPr kumimoji="1" lang="ja-JP" altLang="en-US"/>
        </a:p>
      </dgm:t>
    </dgm:pt>
    <dgm:pt modelId="{D8A1843A-6CF7-4FCA-ABA4-86D3D4E533C0}" type="sibTrans" cxnId="{D458A9A4-7099-4AB5-9FDD-9EE0CDB3F750}">
      <dgm:prSet/>
      <dgm:spPr/>
      <dgm:t>
        <a:bodyPr/>
        <a:lstStyle/>
        <a:p>
          <a:endParaRPr kumimoji="1" lang="ja-JP" altLang="en-US"/>
        </a:p>
      </dgm:t>
    </dgm:pt>
    <dgm:pt modelId="{52056D1C-5D99-4C25-B13E-62F51CB8D13D}">
      <dgm:prSet phldrT="[テキスト]"/>
      <dgm:spPr>
        <a:solidFill>
          <a:srgbClr val="00B0F0"/>
        </a:solidFill>
      </dgm:spPr>
      <dgm:t>
        <a:bodyPr/>
        <a:lstStyle/>
        <a:p>
          <a:r>
            <a:rPr kumimoji="1" lang="ja-JP" altLang="en-US" dirty="0"/>
            <a:t>サイズ</a:t>
          </a:r>
        </a:p>
      </dgm:t>
    </dgm:pt>
    <dgm:pt modelId="{C523378F-EE44-4477-A843-9731879A1B4F}" type="parTrans" cxnId="{3187C363-3131-44F3-93FC-8C9B9E42AA3C}">
      <dgm:prSet/>
      <dgm:spPr/>
      <dgm:t>
        <a:bodyPr/>
        <a:lstStyle/>
        <a:p>
          <a:endParaRPr kumimoji="1" lang="ja-JP" altLang="en-US"/>
        </a:p>
      </dgm:t>
    </dgm:pt>
    <dgm:pt modelId="{7E514A83-08C0-46F5-A055-12E8301CF559}" type="sibTrans" cxnId="{3187C363-3131-44F3-93FC-8C9B9E42AA3C}">
      <dgm:prSet/>
      <dgm:spPr/>
      <dgm:t>
        <a:bodyPr/>
        <a:lstStyle/>
        <a:p>
          <a:endParaRPr kumimoji="1" lang="ja-JP" altLang="en-US"/>
        </a:p>
      </dgm:t>
    </dgm:pt>
    <dgm:pt modelId="{8454A0C8-3BF0-4B4F-8D8C-A795848DC240}">
      <dgm:prSet phldrT="[テキスト]"/>
      <dgm:spPr>
        <a:solidFill>
          <a:srgbClr val="FF0000"/>
        </a:solidFill>
      </dgm:spPr>
      <dgm:t>
        <a:bodyPr/>
        <a:lstStyle/>
        <a:p>
          <a:r>
            <a:rPr kumimoji="1" lang="ja-JP" altLang="en-US" dirty="0"/>
            <a:t>プラス</a:t>
          </a:r>
          <a:r>
            <a:rPr kumimoji="1" lang="en-US" altLang="ja-JP" dirty="0"/>
            <a:t>α</a:t>
          </a:r>
          <a:endParaRPr kumimoji="1" lang="ja-JP" altLang="en-US" dirty="0"/>
        </a:p>
      </dgm:t>
    </dgm:pt>
    <dgm:pt modelId="{25866BAF-1424-4831-95BE-47B4386713D5}" type="parTrans" cxnId="{2B23FF2A-71AD-4CE6-900E-EA60EA08C5A8}">
      <dgm:prSet/>
      <dgm:spPr/>
      <dgm:t>
        <a:bodyPr/>
        <a:lstStyle/>
        <a:p>
          <a:endParaRPr kumimoji="1" lang="ja-JP" altLang="en-US"/>
        </a:p>
      </dgm:t>
    </dgm:pt>
    <dgm:pt modelId="{FF40852A-F8DD-4DB3-8101-D871A1C84320}" type="sibTrans" cxnId="{2B23FF2A-71AD-4CE6-900E-EA60EA08C5A8}">
      <dgm:prSet/>
      <dgm:spPr/>
      <dgm:t>
        <a:bodyPr/>
        <a:lstStyle/>
        <a:p>
          <a:endParaRPr kumimoji="1" lang="ja-JP" altLang="en-US"/>
        </a:p>
      </dgm:t>
    </dgm:pt>
    <dgm:pt modelId="{816E4AB4-8C02-4528-98CF-3C762C0FADB8}" type="pres">
      <dgm:prSet presAssocID="{FCBBDC91-0273-453B-8804-FC9D60E78D14}" presName="cycle" presStyleCnt="0">
        <dgm:presLayoutVars>
          <dgm:dir/>
          <dgm:resizeHandles val="exact"/>
        </dgm:presLayoutVars>
      </dgm:prSet>
      <dgm:spPr/>
    </dgm:pt>
    <dgm:pt modelId="{C49AC4AC-D5FA-4892-85F5-39DA0F734B3E}" type="pres">
      <dgm:prSet presAssocID="{9B5A67C2-8C7D-4598-A00F-06120EF81B60}" presName="node" presStyleLbl="node1" presStyleIdx="0" presStyleCnt="5">
        <dgm:presLayoutVars>
          <dgm:bulletEnabled val="1"/>
        </dgm:presLayoutVars>
      </dgm:prSet>
      <dgm:spPr/>
    </dgm:pt>
    <dgm:pt modelId="{95272E5C-27D8-4F36-8F1F-F4DC66508CC1}" type="pres">
      <dgm:prSet presAssocID="{9B5A67C2-8C7D-4598-A00F-06120EF81B60}" presName="spNode" presStyleCnt="0"/>
      <dgm:spPr/>
    </dgm:pt>
    <dgm:pt modelId="{D590F9B7-84E0-468E-9076-7EBB5762181E}" type="pres">
      <dgm:prSet presAssocID="{3A599159-A267-4973-A958-EF008270C7FE}" presName="sibTrans" presStyleLbl="sibTrans1D1" presStyleIdx="0" presStyleCnt="5"/>
      <dgm:spPr/>
    </dgm:pt>
    <dgm:pt modelId="{EFA6923B-27CD-4DF7-9567-EC55C553D88C}" type="pres">
      <dgm:prSet presAssocID="{C0072C38-E0D3-4BC2-9D4B-7A4686D9FB7F}" presName="node" presStyleLbl="node1" presStyleIdx="1" presStyleCnt="5">
        <dgm:presLayoutVars>
          <dgm:bulletEnabled val="1"/>
        </dgm:presLayoutVars>
      </dgm:prSet>
      <dgm:spPr/>
    </dgm:pt>
    <dgm:pt modelId="{46EC444A-204E-4126-A3B6-226D28910FEF}" type="pres">
      <dgm:prSet presAssocID="{C0072C38-E0D3-4BC2-9D4B-7A4686D9FB7F}" presName="spNode" presStyleCnt="0"/>
      <dgm:spPr/>
    </dgm:pt>
    <dgm:pt modelId="{88865491-A7ED-4FD0-8F66-B295F1367537}" type="pres">
      <dgm:prSet presAssocID="{E4C92FDC-26F6-4DE4-95C0-34206E4B947C}" presName="sibTrans" presStyleLbl="sibTrans1D1" presStyleIdx="1" presStyleCnt="5"/>
      <dgm:spPr/>
    </dgm:pt>
    <dgm:pt modelId="{6D0857C6-C443-4C71-996B-633D923137CB}" type="pres">
      <dgm:prSet presAssocID="{74AFA9E6-C4A1-49DC-AC73-F6B7A617D160}" presName="node" presStyleLbl="node1" presStyleIdx="2" presStyleCnt="5">
        <dgm:presLayoutVars>
          <dgm:bulletEnabled val="1"/>
        </dgm:presLayoutVars>
      </dgm:prSet>
      <dgm:spPr/>
    </dgm:pt>
    <dgm:pt modelId="{FCB28E05-44A9-433C-A489-F3DE97E66FC7}" type="pres">
      <dgm:prSet presAssocID="{74AFA9E6-C4A1-49DC-AC73-F6B7A617D160}" presName="spNode" presStyleCnt="0"/>
      <dgm:spPr/>
    </dgm:pt>
    <dgm:pt modelId="{F7A49EC6-2F47-4136-9709-C0BEFF64656F}" type="pres">
      <dgm:prSet presAssocID="{D8A1843A-6CF7-4FCA-ABA4-86D3D4E533C0}" presName="sibTrans" presStyleLbl="sibTrans1D1" presStyleIdx="2" presStyleCnt="5"/>
      <dgm:spPr/>
    </dgm:pt>
    <dgm:pt modelId="{AC6AE2A2-23F0-43F7-8308-2A39431EA0CB}" type="pres">
      <dgm:prSet presAssocID="{52056D1C-5D99-4C25-B13E-62F51CB8D13D}" presName="node" presStyleLbl="node1" presStyleIdx="3" presStyleCnt="5">
        <dgm:presLayoutVars>
          <dgm:bulletEnabled val="1"/>
        </dgm:presLayoutVars>
      </dgm:prSet>
      <dgm:spPr/>
    </dgm:pt>
    <dgm:pt modelId="{9D171F3D-8E9F-47C8-A8B9-94775EA7ECB0}" type="pres">
      <dgm:prSet presAssocID="{52056D1C-5D99-4C25-B13E-62F51CB8D13D}" presName="spNode" presStyleCnt="0"/>
      <dgm:spPr/>
    </dgm:pt>
    <dgm:pt modelId="{26A9843A-8F9C-466D-88FB-7F71355A3516}" type="pres">
      <dgm:prSet presAssocID="{7E514A83-08C0-46F5-A055-12E8301CF559}" presName="sibTrans" presStyleLbl="sibTrans1D1" presStyleIdx="3" presStyleCnt="5"/>
      <dgm:spPr/>
    </dgm:pt>
    <dgm:pt modelId="{EFFA822E-B467-4EA9-A25B-EC70566104B2}" type="pres">
      <dgm:prSet presAssocID="{8454A0C8-3BF0-4B4F-8D8C-A795848DC240}" presName="node" presStyleLbl="node1" presStyleIdx="4" presStyleCnt="5">
        <dgm:presLayoutVars>
          <dgm:bulletEnabled val="1"/>
        </dgm:presLayoutVars>
      </dgm:prSet>
      <dgm:spPr/>
    </dgm:pt>
    <dgm:pt modelId="{0CFB15C5-554C-4B79-8D50-50A02D763BA5}" type="pres">
      <dgm:prSet presAssocID="{8454A0C8-3BF0-4B4F-8D8C-A795848DC240}" presName="spNode" presStyleCnt="0"/>
      <dgm:spPr/>
    </dgm:pt>
    <dgm:pt modelId="{1CBC2B64-E078-427E-8C2F-716D98A21B1F}" type="pres">
      <dgm:prSet presAssocID="{FF40852A-F8DD-4DB3-8101-D871A1C84320}" presName="sibTrans" presStyleLbl="sibTrans1D1" presStyleIdx="4" presStyleCnt="5"/>
      <dgm:spPr/>
    </dgm:pt>
  </dgm:ptLst>
  <dgm:cxnLst>
    <dgm:cxn modelId="{2B23FF2A-71AD-4CE6-900E-EA60EA08C5A8}" srcId="{FCBBDC91-0273-453B-8804-FC9D60E78D14}" destId="{8454A0C8-3BF0-4B4F-8D8C-A795848DC240}" srcOrd="4" destOrd="0" parTransId="{25866BAF-1424-4831-95BE-47B4386713D5}" sibTransId="{FF40852A-F8DD-4DB3-8101-D871A1C84320}"/>
    <dgm:cxn modelId="{3187C363-3131-44F3-93FC-8C9B9E42AA3C}" srcId="{FCBBDC91-0273-453B-8804-FC9D60E78D14}" destId="{52056D1C-5D99-4C25-B13E-62F51CB8D13D}" srcOrd="3" destOrd="0" parTransId="{C523378F-EE44-4477-A843-9731879A1B4F}" sibTransId="{7E514A83-08C0-46F5-A055-12E8301CF559}"/>
    <dgm:cxn modelId="{A11C1F6A-72E9-48A5-9895-65EA19FDDD1D}" type="presOf" srcId="{8454A0C8-3BF0-4B4F-8D8C-A795848DC240}" destId="{EFFA822E-B467-4EA9-A25B-EC70566104B2}" srcOrd="0" destOrd="0" presId="urn:microsoft.com/office/officeart/2005/8/layout/cycle6"/>
    <dgm:cxn modelId="{10866350-1F35-47F5-98C6-BEB328757C1F}" type="presOf" srcId="{9B5A67C2-8C7D-4598-A00F-06120EF81B60}" destId="{C49AC4AC-D5FA-4892-85F5-39DA0F734B3E}" srcOrd="0" destOrd="0" presId="urn:microsoft.com/office/officeart/2005/8/layout/cycle6"/>
    <dgm:cxn modelId="{E6DA2B80-46B8-443A-9E7A-86EFF4A48F5C}" type="presOf" srcId="{FCBBDC91-0273-453B-8804-FC9D60E78D14}" destId="{816E4AB4-8C02-4528-98CF-3C762C0FADB8}" srcOrd="0" destOrd="0" presId="urn:microsoft.com/office/officeart/2005/8/layout/cycle6"/>
    <dgm:cxn modelId="{AAD49088-E210-4565-A698-F5106B343515}" srcId="{FCBBDC91-0273-453B-8804-FC9D60E78D14}" destId="{9B5A67C2-8C7D-4598-A00F-06120EF81B60}" srcOrd="0" destOrd="0" parTransId="{B85BC68E-0405-408C-9652-5586141C4E66}" sibTransId="{3A599159-A267-4973-A958-EF008270C7FE}"/>
    <dgm:cxn modelId="{A189CC89-3D61-4B8D-AC20-53B1D1525515}" type="presOf" srcId="{7E514A83-08C0-46F5-A055-12E8301CF559}" destId="{26A9843A-8F9C-466D-88FB-7F71355A3516}" srcOrd="0" destOrd="0" presId="urn:microsoft.com/office/officeart/2005/8/layout/cycle6"/>
    <dgm:cxn modelId="{746D5397-D004-4854-8261-9CB082A38AD3}" type="presOf" srcId="{FF40852A-F8DD-4DB3-8101-D871A1C84320}" destId="{1CBC2B64-E078-427E-8C2F-716D98A21B1F}" srcOrd="0" destOrd="0" presId="urn:microsoft.com/office/officeart/2005/8/layout/cycle6"/>
    <dgm:cxn modelId="{D458A9A4-7099-4AB5-9FDD-9EE0CDB3F750}" srcId="{FCBBDC91-0273-453B-8804-FC9D60E78D14}" destId="{74AFA9E6-C4A1-49DC-AC73-F6B7A617D160}" srcOrd="2" destOrd="0" parTransId="{47AB08C2-82DC-4BCB-91EE-3803ED755695}" sibTransId="{D8A1843A-6CF7-4FCA-ABA4-86D3D4E533C0}"/>
    <dgm:cxn modelId="{A09D64AF-9212-4553-8C18-BBBBA2E4AE92}" type="presOf" srcId="{52056D1C-5D99-4C25-B13E-62F51CB8D13D}" destId="{AC6AE2A2-23F0-43F7-8308-2A39431EA0CB}" srcOrd="0" destOrd="0" presId="urn:microsoft.com/office/officeart/2005/8/layout/cycle6"/>
    <dgm:cxn modelId="{0735E1B5-4017-4970-A543-C80152D98607}" type="presOf" srcId="{74AFA9E6-C4A1-49DC-AC73-F6B7A617D160}" destId="{6D0857C6-C443-4C71-996B-633D923137CB}" srcOrd="0" destOrd="0" presId="urn:microsoft.com/office/officeart/2005/8/layout/cycle6"/>
    <dgm:cxn modelId="{51280FBB-C627-4583-BDEE-7479737077A5}" type="presOf" srcId="{E4C92FDC-26F6-4DE4-95C0-34206E4B947C}" destId="{88865491-A7ED-4FD0-8F66-B295F1367537}" srcOrd="0" destOrd="0" presId="urn:microsoft.com/office/officeart/2005/8/layout/cycle6"/>
    <dgm:cxn modelId="{04126EBC-A819-4627-80A8-180C1B87AADB}" srcId="{FCBBDC91-0273-453B-8804-FC9D60E78D14}" destId="{C0072C38-E0D3-4BC2-9D4B-7A4686D9FB7F}" srcOrd="1" destOrd="0" parTransId="{C8A7CB0F-06D2-4A22-922D-2814C6E3AC0A}" sibTransId="{E4C92FDC-26F6-4DE4-95C0-34206E4B947C}"/>
    <dgm:cxn modelId="{4AD728BF-2480-489D-BF3B-AE0DDFB9BE31}" type="presOf" srcId="{D8A1843A-6CF7-4FCA-ABA4-86D3D4E533C0}" destId="{F7A49EC6-2F47-4136-9709-C0BEFF64656F}" srcOrd="0" destOrd="0" presId="urn:microsoft.com/office/officeart/2005/8/layout/cycle6"/>
    <dgm:cxn modelId="{7D659DC4-76F6-47AD-B4D2-9CEACF2D66C4}" type="presOf" srcId="{C0072C38-E0D3-4BC2-9D4B-7A4686D9FB7F}" destId="{EFA6923B-27CD-4DF7-9567-EC55C553D88C}" srcOrd="0" destOrd="0" presId="urn:microsoft.com/office/officeart/2005/8/layout/cycle6"/>
    <dgm:cxn modelId="{D67389F5-7998-4E7B-942D-78BA79BD4625}" type="presOf" srcId="{3A599159-A267-4973-A958-EF008270C7FE}" destId="{D590F9B7-84E0-468E-9076-7EBB5762181E}" srcOrd="0" destOrd="0" presId="urn:microsoft.com/office/officeart/2005/8/layout/cycle6"/>
    <dgm:cxn modelId="{5AED13F0-551E-437B-81B4-43EFB1CA2EB0}" type="presParOf" srcId="{816E4AB4-8C02-4528-98CF-3C762C0FADB8}" destId="{C49AC4AC-D5FA-4892-85F5-39DA0F734B3E}" srcOrd="0" destOrd="0" presId="urn:microsoft.com/office/officeart/2005/8/layout/cycle6"/>
    <dgm:cxn modelId="{5D9F71D3-6AB6-4E37-A724-9C3F281EEA48}" type="presParOf" srcId="{816E4AB4-8C02-4528-98CF-3C762C0FADB8}" destId="{95272E5C-27D8-4F36-8F1F-F4DC66508CC1}" srcOrd="1" destOrd="0" presId="urn:microsoft.com/office/officeart/2005/8/layout/cycle6"/>
    <dgm:cxn modelId="{2C479B1B-60AE-4945-B7AB-BC6FA1914CB3}" type="presParOf" srcId="{816E4AB4-8C02-4528-98CF-3C762C0FADB8}" destId="{D590F9B7-84E0-468E-9076-7EBB5762181E}" srcOrd="2" destOrd="0" presId="urn:microsoft.com/office/officeart/2005/8/layout/cycle6"/>
    <dgm:cxn modelId="{3BBC7023-C0D2-476A-AAF3-814AB9BF9F0D}" type="presParOf" srcId="{816E4AB4-8C02-4528-98CF-3C762C0FADB8}" destId="{EFA6923B-27CD-4DF7-9567-EC55C553D88C}" srcOrd="3" destOrd="0" presId="urn:microsoft.com/office/officeart/2005/8/layout/cycle6"/>
    <dgm:cxn modelId="{0A6FF891-6A70-4A9D-89CD-6387B2506545}" type="presParOf" srcId="{816E4AB4-8C02-4528-98CF-3C762C0FADB8}" destId="{46EC444A-204E-4126-A3B6-226D28910FEF}" srcOrd="4" destOrd="0" presId="urn:microsoft.com/office/officeart/2005/8/layout/cycle6"/>
    <dgm:cxn modelId="{F7D4F4A8-4672-49CF-9939-A69F3A89B16B}" type="presParOf" srcId="{816E4AB4-8C02-4528-98CF-3C762C0FADB8}" destId="{88865491-A7ED-4FD0-8F66-B295F1367537}" srcOrd="5" destOrd="0" presId="urn:microsoft.com/office/officeart/2005/8/layout/cycle6"/>
    <dgm:cxn modelId="{57C5791C-5840-4AC9-A7DE-0034667A2AF1}" type="presParOf" srcId="{816E4AB4-8C02-4528-98CF-3C762C0FADB8}" destId="{6D0857C6-C443-4C71-996B-633D923137CB}" srcOrd="6" destOrd="0" presId="urn:microsoft.com/office/officeart/2005/8/layout/cycle6"/>
    <dgm:cxn modelId="{DE643B5E-E064-4C17-843C-717E6FA13FA7}" type="presParOf" srcId="{816E4AB4-8C02-4528-98CF-3C762C0FADB8}" destId="{FCB28E05-44A9-433C-A489-F3DE97E66FC7}" srcOrd="7" destOrd="0" presId="urn:microsoft.com/office/officeart/2005/8/layout/cycle6"/>
    <dgm:cxn modelId="{32E18F8E-B12E-421B-838B-34734D421A28}" type="presParOf" srcId="{816E4AB4-8C02-4528-98CF-3C762C0FADB8}" destId="{F7A49EC6-2F47-4136-9709-C0BEFF64656F}" srcOrd="8" destOrd="0" presId="urn:microsoft.com/office/officeart/2005/8/layout/cycle6"/>
    <dgm:cxn modelId="{ADA5E29C-22AE-414F-94AB-933314F08310}" type="presParOf" srcId="{816E4AB4-8C02-4528-98CF-3C762C0FADB8}" destId="{AC6AE2A2-23F0-43F7-8308-2A39431EA0CB}" srcOrd="9" destOrd="0" presId="urn:microsoft.com/office/officeart/2005/8/layout/cycle6"/>
    <dgm:cxn modelId="{671FDF38-EF9A-48A6-8061-6DFC7ECCBF35}" type="presParOf" srcId="{816E4AB4-8C02-4528-98CF-3C762C0FADB8}" destId="{9D171F3D-8E9F-47C8-A8B9-94775EA7ECB0}" srcOrd="10" destOrd="0" presId="urn:microsoft.com/office/officeart/2005/8/layout/cycle6"/>
    <dgm:cxn modelId="{5A90594C-3BF0-4A5C-B827-865096A05824}" type="presParOf" srcId="{816E4AB4-8C02-4528-98CF-3C762C0FADB8}" destId="{26A9843A-8F9C-466D-88FB-7F71355A3516}" srcOrd="11" destOrd="0" presId="urn:microsoft.com/office/officeart/2005/8/layout/cycle6"/>
    <dgm:cxn modelId="{FA36E2EF-C61B-424F-9566-1C279BD06E30}" type="presParOf" srcId="{816E4AB4-8C02-4528-98CF-3C762C0FADB8}" destId="{EFFA822E-B467-4EA9-A25B-EC70566104B2}" srcOrd="12" destOrd="0" presId="urn:microsoft.com/office/officeart/2005/8/layout/cycle6"/>
    <dgm:cxn modelId="{C1A8E9EA-AB7C-4E41-BAAC-89CCECE313D1}" type="presParOf" srcId="{816E4AB4-8C02-4528-98CF-3C762C0FADB8}" destId="{0CFB15C5-554C-4B79-8D50-50A02D763BA5}" srcOrd="13" destOrd="0" presId="urn:microsoft.com/office/officeart/2005/8/layout/cycle6"/>
    <dgm:cxn modelId="{A774077E-227D-4490-9230-EF22933A2051}" type="presParOf" srcId="{816E4AB4-8C02-4528-98CF-3C762C0FADB8}" destId="{1CBC2B64-E078-427E-8C2F-716D98A21B1F}"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AC4AC-D5FA-4892-85F5-39DA0F734B3E}">
      <dsp:nvSpPr>
        <dsp:cNvPr id="0" name=""/>
        <dsp:cNvSpPr/>
      </dsp:nvSpPr>
      <dsp:spPr>
        <a:xfrm>
          <a:off x="1859444" y="2100"/>
          <a:ext cx="1321670" cy="859085"/>
        </a:xfrm>
        <a:prstGeom prst="roundRect">
          <a:avLst/>
        </a:prstGeom>
        <a:solidFill>
          <a:srgbClr val="FF33C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1" lang="ja-JP" altLang="en-US" sz="2100" kern="1200" dirty="0"/>
            <a:t>携帯性</a:t>
          </a:r>
        </a:p>
      </dsp:txBody>
      <dsp:txXfrm>
        <a:off x="1901381" y="44037"/>
        <a:ext cx="1237796" cy="775211"/>
      </dsp:txXfrm>
    </dsp:sp>
    <dsp:sp modelId="{D590F9B7-84E0-468E-9076-7EBB5762181E}">
      <dsp:nvSpPr>
        <dsp:cNvPr id="0" name=""/>
        <dsp:cNvSpPr/>
      </dsp:nvSpPr>
      <dsp:spPr>
        <a:xfrm>
          <a:off x="804295" y="431643"/>
          <a:ext cx="3431969" cy="3431969"/>
        </a:xfrm>
        <a:custGeom>
          <a:avLst/>
          <a:gdLst/>
          <a:ahLst/>
          <a:cxnLst/>
          <a:rect l="0" t="0" r="0" b="0"/>
          <a:pathLst>
            <a:path>
              <a:moveTo>
                <a:pt x="2385894" y="136166"/>
              </a:moveTo>
              <a:arcTo wR="1715984" hR="1715984" stAng="17578740" swAng="19609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FA6923B-27CD-4DF7-9567-EC55C553D88C}">
      <dsp:nvSpPr>
        <dsp:cNvPr id="0" name=""/>
        <dsp:cNvSpPr/>
      </dsp:nvSpPr>
      <dsp:spPr>
        <a:xfrm>
          <a:off x="3491443" y="1187816"/>
          <a:ext cx="1321670" cy="859085"/>
        </a:xfrm>
        <a:prstGeom prst="round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1" lang="ja-JP" altLang="en-US" sz="2100" kern="1200" dirty="0"/>
            <a:t>機能性</a:t>
          </a:r>
        </a:p>
      </dsp:txBody>
      <dsp:txXfrm>
        <a:off x="3533380" y="1229753"/>
        <a:ext cx="1237796" cy="775211"/>
      </dsp:txXfrm>
    </dsp:sp>
    <dsp:sp modelId="{88865491-A7ED-4FD0-8F66-B295F1367537}">
      <dsp:nvSpPr>
        <dsp:cNvPr id="0" name=""/>
        <dsp:cNvSpPr/>
      </dsp:nvSpPr>
      <dsp:spPr>
        <a:xfrm>
          <a:off x="804295" y="431643"/>
          <a:ext cx="3431969" cy="3431969"/>
        </a:xfrm>
        <a:custGeom>
          <a:avLst/>
          <a:gdLst/>
          <a:ahLst/>
          <a:cxnLst/>
          <a:rect l="0" t="0" r="0" b="0"/>
          <a:pathLst>
            <a:path>
              <a:moveTo>
                <a:pt x="3429620" y="1626225"/>
              </a:moveTo>
              <a:arcTo wR="1715984" hR="1715984" stAng="21420098" swAng="21958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0857C6-C443-4C71-996B-633D923137CB}">
      <dsp:nvSpPr>
        <dsp:cNvPr id="0" name=""/>
        <dsp:cNvSpPr/>
      </dsp:nvSpPr>
      <dsp:spPr>
        <a:xfrm>
          <a:off x="2868075" y="3106345"/>
          <a:ext cx="1321670" cy="859085"/>
        </a:xfrm>
        <a:prstGeom prst="roundRect">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1" lang="ja-JP" altLang="en-US" sz="2100" kern="1200" dirty="0"/>
            <a:t>デザイン</a:t>
          </a:r>
        </a:p>
      </dsp:txBody>
      <dsp:txXfrm>
        <a:off x="2910012" y="3148282"/>
        <a:ext cx="1237796" cy="775211"/>
      </dsp:txXfrm>
    </dsp:sp>
    <dsp:sp modelId="{F7A49EC6-2F47-4136-9709-C0BEFF64656F}">
      <dsp:nvSpPr>
        <dsp:cNvPr id="0" name=""/>
        <dsp:cNvSpPr/>
      </dsp:nvSpPr>
      <dsp:spPr>
        <a:xfrm>
          <a:off x="804295" y="431643"/>
          <a:ext cx="3431969" cy="3431969"/>
        </a:xfrm>
        <a:custGeom>
          <a:avLst/>
          <a:gdLst/>
          <a:ahLst/>
          <a:cxnLst/>
          <a:rect l="0" t="0" r="0" b="0"/>
          <a:pathLst>
            <a:path>
              <a:moveTo>
                <a:pt x="2056965" y="3397750"/>
              </a:moveTo>
              <a:arcTo wR="1715984" hR="1715984" stAng="4712313" swAng="137537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6AE2A2-23F0-43F7-8308-2A39431EA0CB}">
      <dsp:nvSpPr>
        <dsp:cNvPr id="0" name=""/>
        <dsp:cNvSpPr/>
      </dsp:nvSpPr>
      <dsp:spPr>
        <a:xfrm>
          <a:off x="850814" y="3106345"/>
          <a:ext cx="1321670" cy="859085"/>
        </a:xfrm>
        <a:prstGeom prst="roundRect">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1" lang="ja-JP" altLang="en-US" sz="2100" kern="1200" dirty="0"/>
            <a:t>サイズ</a:t>
          </a:r>
        </a:p>
      </dsp:txBody>
      <dsp:txXfrm>
        <a:off x="892751" y="3148282"/>
        <a:ext cx="1237796" cy="775211"/>
      </dsp:txXfrm>
    </dsp:sp>
    <dsp:sp modelId="{26A9843A-8F9C-466D-88FB-7F71355A3516}">
      <dsp:nvSpPr>
        <dsp:cNvPr id="0" name=""/>
        <dsp:cNvSpPr/>
      </dsp:nvSpPr>
      <dsp:spPr>
        <a:xfrm>
          <a:off x="804295" y="431643"/>
          <a:ext cx="3431969" cy="3431969"/>
        </a:xfrm>
        <a:custGeom>
          <a:avLst/>
          <a:gdLst/>
          <a:ahLst/>
          <a:cxnLst/>
          <a:rect l="0" t="0" r="0" b="0"/>
          <a:pathLst>
            <a:path>
              <a:moveTo>
                <a:pt x="286689" y="2665573"/>
              </a:moveTo>
              <a:arcTo wR="1715984" hR="1715984" stAng="8784055" swAng="21958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FFA822E-B467-4EA9-A25B-EC70566104B2}">
      <dsp:nvSpPr>
        <dsp:cNvPr id="0" name=""/>
        <dsp:cNvSpPr/>
      </dsp:nvSpPr>
      <dsp:spPr>
        <a:xfrm>
          <a:off x="227446" y="1187816"/>
          <a:ext cx="1321670" cy="859085"/>
        </a:xfrm>
        <a:prstGeom prst="roundRect">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1" lang="ja-JP" altLang="en-US" sz="2100" kern="1200" dirty="0"/>
            <a:t>プラス</a:t>
          </a:r>
          <a:r>
            <a:rPr kumimoji="1" lang="en-US" altLang="ja-JP" sz="2100" kern="1200" dirty="0"/>
            <a:t>α</a:t>
          </a:r>
          <a:endParaRPr kumimoji="1" lang="ja-JP" altLang="en-US" sz="2100" kern="1200" dirty="0"/>
        </a:p>
      </dsp:txBody>
      <dsp:txXfrm>
        <a:off x="269383" y="1229753"/>
        <a:ext cx="1237796" cy="775211"/>
      </dsp:txXfrm>
    </dsp:sp>
    <dsp:sp modelId="{1CBC2B64-E078-427E-8C2F-716D98A21B1F}">
      <dsp:nvSpPr>
        <dsp:cNvPr id="0" name=""/>
        <dsp:cNvSpPr/>
      </dsp:nvSpPr>
      <dsp:spPr>
        <a:xfrm>
          <a:off x="804295" y="431643"/>
          <a:ext cx="3431969" cy="3431969"/>
        </a:xfrm>
        <a:custGeom>
          <a:avLst/>
          <a:gdLst/>
          <a:ahLst/>
          <a:cxnLst/>
          <a:rect l="0" t="0" r="0" b="0"/>
          <a:pathLst>
            <a:path>
              <a:moveTo>
                <a:pt x="299064" y="748028"/>
              </a:moveTo>
              <a:arcTo wR="1715984" hR="1715984" stAng="12860315" swAng="19609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ja-JP" altLang="en-US"/>
              <a:t>マスター タイトルの書式設定</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lgn="l">
              <a:defRPr/>
            </a:lvl1pPr>
          </a:lstStyle>
          <a:p>
            <a:fld id="{48A87A34-81AB-432B-8DAE-1953F412C126}" type="datetimeFigureOut">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140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220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37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8735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99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4854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24128" y="2967788"/>
            <a:ext cx="4754880" cy="33415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ja-JP" altLang="en-US"/>
              <a:t>マスター テキストの書式設定</a:t>
            </a:r>
          </a:p>
        </p:txBody>
      </p:sp>
      <p:sp>
        <p:nvSpPr>
          <p:cNvPr id="6" name="Content Placeholder 5"/>
          <p:cNvSpPr>
            <a:spLocks noGrp="1"/>
          </p:cNvSpPr>
          <p:nvPr>
            <p:ph sz="quarter" idx="4"/>
          </p:nvPr>
        </p:nvSpPr>
        <p:spPr>
          <a:xfrm>
            <a:off x="5990888" y="2967788"/>
            <a:ext cx="4754880" cy="33415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7225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2453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02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ja-JP" altLang="en-US"/>
              <a:t>マスター タイトルの書式設定</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167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70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8A87A34-81AB-432B-8DAE-1953F412C126}" type="datetimeFigureOut">
              <a:rPr lang="en-US" smtClean="0"/>
              <a:pPr/>
              <a:t>9/4/2020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D22F896-40B5-4ADD-8801-0D06FADFA095}"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1080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80000"/>
        </a:lnSpc>
        <a:spcBef>
          <a:spcPct val="0"/>
        </a:spcBef>
        <a:buNone/>
        <a:defRPr kumimoji="1"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kumimoji="1"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diagramLayout" Target="../diagrams/layout1.xml"/><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9.jpg"/><Relationship Id="rId5" Type="http://schemas.openxmlformats.org/officeDocument/2006/relationships/diagramColors" Target="../diagrams/colors1.xml"/><Relationship Id="rId10" Type="http://schemas.openxmlformats.org/officeDocument/2006/relationships/image" Target="../media/image8.jpg"/><Relationship Id="rId4" Type="http://schemas.openxmlformats.org/officeDocument/2006/relationships/diagramQuickStyle" Target="../diagrams/quickStyle1.xml"/><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75AE55-C6EB-4279-900A-E1A714B739A3}"/>
              </a:ext>
            </a:extLst>
          </p:cNvPr>
          <p:cNvSpPr>
            <a:spLocks noGrp="1"/>
          </p:cNvSpPr>
          <p:nvPr>
            <p:ph type="ctrTitle"/>
          </p:nvPr>
        </p:nvSpPr>
        <p:spPr>
          <a:xfrm>
            <a:off x="457200" y="5017287"/>
            <a:ext cx="7772400" cy="1463040"/>
          </a:xfrm>
        </p:spPr>
        <p:txBody>
          <a:bodyPr>
            <a:normAutofit/>
          </a:bodyPr>
          <a:lstStyle/>
          <a:p>
            <a:r>
              <a:rPr kumimoji="1" lang="en-US" altLang="ja-JP" sz="4800" dirty="0">
                <a:solidFill>
                  <a:srgbClr val="00B0F0"/>
                </a:solidFill>
              </a:rPr>
              <a:t>Double deck design</a:t>
            </a:r>
            <a:br>
              <a:rPr kumimoji="1" lang="en-US" altLang="ja-JP" sz="4800" dirty="0">
                <a:solidFill>
                  <a:srgbClr val="00B0F0"/>
                </a:solidFill>
              </a:rPr>
            </a:br>
            <a:r>
              <a:rPr kumimoji="1" lang="ja-JP" altLang="en-US" sz="4800" dirty="0">
                <a:solidFill>
                  <a:srgbClr val="00B0F0"/>
                </a:solidFill>
              </a:rPr>
              <a:t>エコバッグ御提案書</a:t>
            </a:r>
          </a:p>
        </p:txBody>
      </p:sp>
      <p:sp>
        <p:nvSpPr>
          <p:cNvPr id="3" name="字幕 2">
            <a:extLst>
              <a:ext uri="{FF2B5EF4-FFF2-40B4-BE49-F238E27FC236}">
                <a16:creationId xmlns:a16="http://schemas.microsoft.com/office/drawing/2014/main" id="{6900EFBD-E360-4034-A2CC-D128A5985316}"/>
              </a:ext>
            </a:extLst>
          </p:cNvPr>
          <p:cNvSpPr>
            <a:spLocks noGrp="1"/>
          </p:cNvSpPr>
          <p:nvPr>
            <p:ph type="subTitle" idx="1"/>
          </p:nvPr>
        </p:nvSpPr>
        <p:spPr>
          <a:xfrm>
            <a:off x="-68832" y="4546242"/>
            <a:ext cx="6587706" cy="685800"/>
          </a:xfrm>
        </p:spPr>
        <p:txBody>
          <a:bodyPr/>
          <a:lstStyle/>
          <a:p>
            <a:pPr algn="r"/>
            <a:r>
              <a:rPr kumimoji="1" lang="ja-JP" altLang="en-US" dirty="0">
                <a:solidFill>
                  <a:schemeClr val="tx1"/>
                </a:solidFill>
              </a:rPr>
              <a:t>イロハ・デザインコンセプト㈱</a:t>
            </a:r>
          </a:p>
        </p:txBody>
      </p:sp>
    </p:spTree>
    <p:extLst>
      <p:ext uri="{BB962C8B-B14F-4D97-AF65-F5344CB8AC3E}">
        <p14:creationId xmlns:p14="http://schemas.microsoft.com/office/powerpoint/2010/main" val="1695838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建物のコートを着た女性&#10;&#10;自動的に生成された説明">
            <a:extLst>
              <a:ext uri="{FF2B5EF4-FFF2-40B4-BE49-F238E27FC236}">
                <a16:creationId xmlns:a16="http://schemas.microsoft.com/office/drawing/2014/main" id="{01E1DEF3-643F-4B92-8D07-DB2DB52A86B1}"/>
              </a:ext>
            </a:extLst>
          </p:cNvPr>
          <p:cNvPicPr>
            <a:picLocks noChangeAspect="1"/>
          </p:cNvPicPr>
          <p:nvPr/>
        </p:nvPicPr>
        <p:blipFill>
          <a:blip r:embed="rId2"/>
          <a:stretch>
            <a:fillRect/>
          </a:stretch>
        </p:blipFill>
        <p:spPr>
          <a:xfrm>
            <a:off x="7791269" y="2866117"/>
            <a:ext cx="3957907" cy="3868966"/>
          </a:xfrm>
          <a:prstGeom prst="rect">
            <a:avLst/>
          </a:prstGeom>
        </p:spPr>
      </p:pic>
      <p:sp>
        <p:nvSpPr>
          <p:cNvPr id="2" name="タイトル 1">
            <a:extLst>
              <a:ext uri="{FF2B5EF4-FFF2-40B4-BE49-F238E27FC236}">
                <a16:creationId xmlns:a16="http://schemas.microsoft.com/office/drawing/2014/main" id="{B089FDFA-E3AA-4E96-8E58-B4FF8EF64561}"/>
              </a:ext>
            </a:extLst>
          </p:cNvPr>
          <p:cNvSpPr>
            <a:spLocks noGrp="1"/>
          </p:cNvSpPr>
          <p:nvPr>
            <p:ph type="title"/>
          </p:nvPr>
        </p:nvSpPr>
        <p:spPr>
          <a:xfrm>
            <a:off x="685800" y="764373"/>
            <a:ext cx="10820400" cy="1293028"/>
          </a:xfrm>
        </p:spPr>
        <p:txBody>
          <a:bodyPr>
            <a:normAutofit fontScale="90000"/>
          </a:bodyPr>
          <a:lstStyle/>
          <a:p>
            <a:r>
              <a:rPr lang="ja-JP" altLang="en-US" dirty="0"/>
              <a:t>ビジネスパーソン向け都市型エコバッグ</a:t>
            </a:r>
            <a:endParaRPr kumimoji="1" lang="ja-JP" altLang="en-US" dirty="0"/>
          </a:p>
        </p:txBody>
      </p:sp>
      <p:sp>
        <p:nvSpPr>
          <p:cNvPr id="7" name="コンテンツ プレースホルダー 6">
            <a:extLst>
              <a:ext uri="{FF2B5EF4-FFF2-40B4-BE49-F238E27FC236}">
                <a16:creationId xmlns:a16="http://schemas.microsoft.com/office/drawing/2014/main" id="{0E08D475-37F7-4AA4-8505-DB7D4158AF68}"/>
              </a:ext>
            </a:extLst>
          </p:cNvPr>
          <p:cNvSpPr>
            <a:spLocks noGrp="1"/>
          </p:cNvSpPr>
          <p:nvPr>
            <p:ph idx="1"/>
          </p:nvPr>
        </p:nvSpPr>
        <p:spPr>
          <a:xfrm>
            <a:off x="1024128" y="2057401"/>
            <a:ext cx="9720073" cy="4251959"/>
          </a:xfrm>
        </p:spPr>
        <p:txBody>
          <a:bodyPr>
            <a:normAutofit lnSpcReduction="10000"/>
          </a:bodyPr>
          <a:lstStyle/>
          <a:p>
            <a:pPr marL="0" indent="0">
              <a:buNone/>
            </a:pPr>
            <a:r>
              <a:rPr lang="ja-JP" altLang="en-US" dirty="0">
                <a:solidFill>
                  <a:srgbClr val="00B0F0"/>
                </a:solidFill>
              </a:rPr>
              <a:t>忙しいビジネスパーソンの声に応えたイロハ・デザインコンセプト㈱からシンプルで実用性重視且つビジネスユースで使えるデザインと色に仕上げた都市型エコバッグ！！</a:t>
            </a:r>
            <a:endParaRPr lang="en-US" altLang="ja-JP" dirty="0">
              <a:solidFill>
                <a:srgbClr val="00B0F0"/>
              </a:solidFill>
            </a:endParaRPr>
          </a:p>
          <a:p>
            <a:pPr marL="0" indent="0">
              <a:buNone/>
            </a:pPr>
            <a:endParaRPr lang="en-US" altLang="ja-JP" dirty="0"/>
          </a:p>
          <a:p>
            <a:pPr marL="0" indent="0">
              <a:buNone/>
            </a:pPr>
            <a:r>
              <a:rPr lang="en-US" altLang="ja-JP" dirty="0"/>
              <a:t>【</a:t>
            </a:r>
            <a:r>
              <a:rPr lang="ja-JP" altLang="en-US" dirty="0"/>
              <a:t>よくある声</a:t>
            </a:r>
            <a:r>
              <a:rPr lang="en-US" altLang="ja-JP" dirty="0"/>
              <a:t>】</a:t>
            </a:r>
          </a:p>
          <a:p>
            <a:pPr marL="0" indent="0">
              <a:buNone/>
            </a:pPr>
            <a:r>
              <a:rPr lang="ja-JP" altLang="en-US" dirty="0"/>
              <a:t>・コンビニサイズのエコバッグがあまり販売されていない。</a:t>
            </a:r>
            <a:endParaRPr lang="en-US" altLang="ja-JP" dirty="0"/>
          </a:p>
          <a:p>
            <a:pPr marL="0" indent="0">
              <a:buNone/>
            </a:pPr>
            <a:r>
              <a:rPr lang="ja-JP" altLang="en-US" dirty="0"/>
              <a:t>・色やデザインに不満有り。</a:t>
            </a:r>
            <a:endParaRPr lang="en-US" altLang="ja-JP" dirty="0"/>
          </a:p>
          <a:p>
            <a:pPr marL="0" indent="0">
              <a:buNone/>
            </a:pPr>
            <a:r>
              <a:rPr lang="ja-JP" altLang="en-US" dirty="0"/>
              <a:t>・温かいお弁当と冷たい飲み物を分けたい。</a:t>
            </a:r>
            <a:endParaRPr lang="en-US" altLang="ja-JP" dirty="0"/>
          </a:p>
          <a:p>
            <a:pPr marL="0" indent="0">
              <a:buNone/>
            </a:pPr>
            <a:r>
              <a:rPr lang="ja-JP" altLang="en-US" dirty="0"/>
              <a:t>・購入したお弁当を見られたくない。</a:t>
            </a:r>
            <a:endParaRPr lang="en-US" altLang="ja-JP" dirty="0"/>
          </a:p>
          <a:p>
            <a:pPr marL="0" indent="0">
              <a:buNone/>
            </a:pPr>
            <a:r>
              <a:rPr lang="ja-JP" altLang="en-US" dirty="0"/>
              <a:t>・ハンドバッグに入れられる簡単に畳める物がほしい。</a:t>
            </a:r>
            <a:endParaRPr lang="en-US" altLang="ja-JP" dirty="0"/>
          </a:p>
        </p:txBody>
      </p:sp>
    </p:spTree>
    <p:extLst>
      <p:ext uri="{BB962C8B-B14F-4D97-AF65-F5344CB8AC3E}">
        <p14:creationId xmlns:p14="http://schemas.microsoft.com/office/powerpoint/2010/main" val="317015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89FDFA-E3AA-4E96-8E58-B4FF8EF64561}"/>
              </a:ext>
            </a:extLst>
          </p:cNvPr>
          <p:cNvSpPr>
            <a:spLocks noGrp="1"/>
          </p:cNvSpPr>
          <p:nvPr>
            <p:ph type="title"/>
          </p:nvPr>
        </p:nvSpPr>
        <p:spPr/>
        <p:txBody>
          <a:bodyPr/>
          <a:lstStyle/>
          <a:p>
            <a:r>
              <a:rPr kumimoji="1" lang="ja-JP" altLang="en-US" dirty="0"/>
              <a:t>エコバッグ持参場所</a:t>
            </a:r>
          </a:p>
        </p:txBody>
      </p:sp>
      <p:pic>
        <p:nvPicPr>
          <p:cNvPr id="13" name="コンテンツ プレースホルダー 12" descr="スクリーンショットの画面&#10;&#10;自動的に生成された説明">
            <a:extLst>
              <a:ext uri="{FF2B5EF4-FFF2-40B4-BE49-F238E27FC236}">
                <a16:creationId xmlns:a16="http://schemas.microsoft.com/office/drawing/2014/main" id="{D716F75F-F017-41C4-B804-CD1E6F861747}"/>
              </a:ext>
            </a:extLst>
          </p:cNvPr>
          <p:cNvPicPr>
            <a:picLocks noGrp="1" noChangeAspect="1"/>
          </p:cNvPicPr>
          <p:nvPr>
            <p:ph idx="1"/>
          </p:nvPr>
        </p:nvPicPr>
        <p:blipFill>
          <a:blip r:embed="rId2"/>
          <a:stretch>
            <a:fillRect/>
          </a:stretch>
        </p:blipFill>
        <p:spPr>
          <a:xfrm>
            <a:off x="3785739" y="2254714"/>
            <a:ext cx="6000750" cy="3695700"/>
          </a:xfrm>
        </p:spPr>
      </p:pic>
      <p:sp>
        <p:nvSpPr>
          <p:cNvPr id="14" name="四角形: 角を丸くする 13">
            <a:extLst>
              <a:ext uri="{FF2B5EF4-FFF2-40B4-BE49-F238E27FC236}">
                <a16:creationId xmlns:a16="http://schemas.microsoft.com/office/drawing/2014/main" id="{7742B2CD-6482-4E54-803D-61DEF4F4130C}"/>
              </a:ext>
            </a:extLst>
          </p:cNvPr>
          <p:cNvSpPr/>
          <p:nvPr/>
        </p:nvSpPr>
        <p:spPr>
          <a:xfrm>
            <a:off x="358177" y="1627275"/>
            <a:ext cx="3427562" cy="47447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スーパー以外でのエコバッグ浸透率は高くないのが現状。</a:t>
            </a:r>
            <a:endParaRPr lang="en-US" altLang="ja-JP" dirty="0">
              <a:solidFill>
                <a:schemeClr val="tx1"/>
              </a:solidFill>
            </a:endParaRPr>
          </a:p>
          <a:p>
            <a:endParaRPr lang="en-US" altLang="ja-JP" dirty="0">
              <a:solidFill>
                <a:schemeClr val="tx1"/>
              </a:solidFill>
            </a:endParaRPr>
          </a:p>
          <a:p>
            <a:r>
              <a:rPr lang="ja-JP" altLang="en-US" dirty="0">
                <a:solidFill>
                  <a:schemeClr val="tx1"/>
                </a:solidFill>
              </a:rPr>
              <a:t>しかしレジ袋有料化が開始後は、エコバッグを日常的に持ち歩く層が増え、スーパー以外での利用箇所も増加してくることが予想される。</a:t>
            </a:r>
            <a:endParaRPr lang="en-US" altLang="ja-JP" dirty="0">
              <a:solidFill>
                <a:schemeClr val="tx1"/>
              </a:solidFill>
            </a:endParaRPr>
          </a:p>
          <a:p>
            <a:endParaRPr kumimoji="1" lang="en-US" altLang="ja-JP" dirty="0">
              <a:solidFill>
                <a:schemeClr val="tx1"/>
              </a:solidFill>
            </a:endParaRPr>
          </a:p>
          <a:p>
            <a:r>
              <a:rPr kumimoji="1" lang="ja-JP" altLang="en-US" dirty="0">
                <a:solidFill>
                  <a:srgbClr val="00B0F0"/>
                </a:solidFill>
              </a:rPr>
              <a:t>とくに忙しいビジネスパーソンはコンビニ使用率も高い。</a:t>
            </a:r>
          </a:p>
        </p:txBody>
      </p:sp>
      <p:sp>
        <p:nvSpPr>
          <p:cNvPr id="3" name="楕円 2">
            <a:extLst>
              <a:ext uri="{FF2B5EF4-FFF2-40B4-BE49-F238E27FC236}">
                <a16:creationId xmlns:a16="http://schemas.microsoft.com/office/drawing/2014/main" id="{9E196899-A8BD-4D50-81A1-BB93D60CEE62}"/>
              </a:ext>
            </a:extLst>
          </p:cNvPr>
          <p:cNvSpPr/>
          <p:nvPr/>
        </p:nvSpPr>
        <p:spPr>
          <a:xfrm>
            <a:off x="4048664" y="4468483"/>
            <a:ext cx="2283125" cy="437072"/>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B5488D8-292F-427D-BA0B-C78A0E8AF2E8}"/>
              </a:ext>
            </a:extLst>
          </p:cNvPr>
          <p:cNvSpPr/>
          <p:nvPr/>
        </p:nvSpPr>
        <p:spPr>
          <a:xfrm>
            <a:off x="540588" y="4874166"/>
            <a:ext cx="2927230" cy="713117"/>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6411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89FDFA-E3AA-4E96-8E58-B4FF8EF64561}"/>
              </a:ext>
            </a:extLst>
          </p:cNvPr>
          <p:cNvSpPr>
            <a:spLocks noGrp="1"/>
          </p:cNvSpPr>
          <p:nvPr>
            <p:ph type="title"/>
          </p:nvPr>
        </p:nvSpPr>
        <p:spPr/>
        <p:txBody>
          <a:bodyPr/>
          <a:lstStyle/>
          <a:p>
            <a:r>
              <a:rPr kumimoji="1" lang="ja-JP" altLang="en-US" dirty="0"/>
              <a:t>ビジネスパーソンのエコバッグ要望</a:t>
            </a:r>
          </a:p>
        </p:txBody>
      </p:sp>
      <p:pic>
        <p:nvPicPr>
          <p:cNvPr id="5" name="コンテンツ プレースホルダー 4" descr="スクリーンショットの画面&#10;&#10;自動的に生成された説明">
            <a:extLst>
              <a:ext uri="{FF2B5EF4-FFF2-40B4-BE49-F238E27FC236}">
                <a16:creationId xmlns:a16="http://schemas.microsoft.com/office/drawing/2014/main" id="{892EDD95-65B1-43A4-B3D2-A8F86FE63C6C}"/>
              </a:ext>
            </a:extLst>
          </p:cNvPr>
          <p:cNvPicPr>
            <a:picLocks noGrp="1" noChangeAspect="1"/>
          </p:cNvPicPr>
          <p:nvPr>
            <p:ph idx="1"/>
          </p:nvPr>
        </p:nvPicPr>
        <p:blipFill>
          <a:blip r:embed="rId2"/>
          <a:stretch>
            <a:fillRect/>
          </a:stretch>
        </p:blipFill>
        <p:spPr>
          <a:xfrm>
            <a:off x="4243343" y="2172000"/>
            <a:ext cx="6053138" cy="3757613"/>
          </a:xfrm>
        </p:spPr>
      </p:pic>
      <p:sp>
        <p:nvSpPr>
          <p:cNvPr id="6" name="四角形: 角を丸くする 5">
            <a:extLst>
              <a:ext uri="{FF2B5EF4-FFF2-40B4-BE49-F238E27FC236}">
                <a16:creationId xmlns:a16="http://schemas.microsoft.com/office/drawing/2014/main" id="{36CF8122-49A2-4E98-B857-5DCC3ABFBF96}"/>
              </a:ext>
            </a:extLst>
          </p:cNvPr>
          <p:cNvSpPr/>
          <p:nvPr/>
        </p:nvSpPr>
        <p:spPr>
          <a:xfrm>
            <a:off x="565211" y="1518007"/>
            <a:ext cx="3427562" cy="47447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rPr>
              <a:t>【</a:t>
            </a:r>
            <a:r>
              <a:rPr lang="ja-JP" altLang="en-US" dirty="0">
                <a:solidFill>
                  <a:schemeClr val="tx1"/>
                </a:solidFill>
              </a:rPr>
              <a:t>重要なポイント</a:t>
            </a:r>
            <a:r>
              <a:rPr lang="en-US" altLang="ja-JP" dirty="0">
                <a:solidFill>
                  <a:schemeClr val="tx1"/>
                </a:solidFill>
              </a:rPr>
              <a:t>】</a:t>
            </a:r>
          </a:p>
          <a:p>
            <a:r>
              <a:rPr lang="ja-JP" altLang="en-US" dirty="0">
                <a:solidFill>
                  <a:schemeClr val="tx1"/>
                </a:solidFill>
              </a:rPr>
              <a:t>オフィス街で働くビジネスパーソンは、職場環境からコンビニ使用率が高い。</a:t>
            </a:r>
            <a:endParaRPr lang="en-US" altLang="ja-JP" dirty="0">
              <a:solidFill>
                <a:schemeClr val="tx1"/>
              </a:solidFill>
            </a:endParaRPr>
          </a:p>
          <a:p>
            <a:endParaRPr lang="en-US" altLang="ja-JP" dirty="0">
              <a:solidFill>
                <a:schemeClr val="tx1"/>
              </a:solidFill>
            </a:endParaRPr>
          </a:p>
          <a:p>
            <a:r>
              <a:rPr lang="en-US" altLang="ja-JP" dirty="0">
                <a:solidFill>
                  <a:schemeClr val="tx1"/>
                </a:solidFill>
              </a:rPr>
              <a:t>【</a:t>
            </a:r>
            <a:r>
              <a:rPr lang="ja-JP" altLang="en-US" dirty="0">
                <a:solidFill>
                  <a:schemeClr val="tx1"/>
                </a:solidFill>
              </a:rPr>
              <a:t>現状の懸念・課題</a:t>
            </a:r>
            <a:r>
              <a:rPr lang="en-US" altLang="ja-JP" dirty="0">
                <a:solidFill>
                  <a:schemeClr val="tx1"/>
                </a:solidFill>
              </a:rPr>
              <a:t>】</a:t>
            </a:r>
            <a:endParaRPr lang="ja-JP" altLang="en-US" dirty="0">
              <a:solidFill>
                <a:schemeClr val="tx1"/>
              </a:solidFill>
            </a:endParaRPr>
          </a:p>
          <a:p>
            <a:r>
              <a:rPr lang="ja-JP" altLang="en-US" dirty="0">
                <a:solidFill>
                  <a:schemeClr val="tx1"/>
                </a:solidFill>
              </a:rPr>
              <a:t>右記にある強度よりもオフィス街で使用するエコバッグの課題は職場環境から</a:t>
            </a:r>
            <a:r>
              <a:rPr lang="ja-JP" altLang="en-US" dirty="0">
                <a:solidFill>
                  <a:srgbClr val="00B0F0"/>
                </a:solidFill>
              </a:rPr>
              <a:t>「携帯性」とコンビニで購入するものに合う「形状」「デザイン」が優先される傾向がある。</a:t>
            </a:r>
          </a:p>
          <a:p>
            <a:endParaRPr kumimoji="1" lang="ja-JP" altLang="en-US" dirty="0">
              <a:solidFill>
                <a:schemeClr val="tx1"/>
              </a:solidFill>
            </a:endParaRPr>
          </a:p>
        </p:txBody>
      </p:sp>
      <p:sp>
        <p:nvSpPr>
          <p:cNvPr id="7" name="楕円 6">
            <a:extLst>
              <a:ext uri="{FF2B5EF4-FFF2-40B4-BE49-F238E27FC236}">
                <a16:creationId xmlns:a16="http://schemas.microsoft.com/office/drawing/2014/main" id="{D4024ED1-D90D-491F-89FE-0095F6FE49C1}"/>
              </a:ext>
            </a:extLst>
          </p:cNvPr>
          <p:cNvSpPr/>
          <p:nvPr/>
        </p:nvSpPr>
        <p:spPr>
          <a:xfrm>
            <a:off x="9307319" y="3111456"/>
            <a:ext cx="1978324" cy="39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耐久性</a:t>
            </a:r>
          </a:p>
        </p:txBody>
      </p:sp>
      <p:sp>
        <p:nvSpPr>
          <p:cNvPr id="8" name="楕円 7">
            <a:extLst>
              <a:ext uri="{FF2B5EF4-FFF2-40B4-BE49-F238E27FC236}">
                <a16:creationId xmlns:a16="http://schemas.microsoft.com/office/drawing/2014/main" id="{C49AE275-A4F2-47D9-BA5C-B743B62DFDF1}"/>
              </a:ext>
            </a:extLst>
          </p:cNvPr>
          <p:cNvSpPr/>
          <p:nvPr/>
        </p:nvSpPr>
        <p:spPr>
          <a:xfrm>
            <a:off x="9307319" y="3579514"/>
            <a:ext cx="1978324" cy="39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携帯性</a:t>
            </a:r>
          </a:p>
        </p:txBody>
      </p:sp>
      <p:sp>
        <p:nvSpPr>
          <p:cNvPr id="9" name="楕円 8">
            <a:extLst>
              <a:ext uri="{FF2B5EF4-FFF2-40B4-BE49-F238E27FC236}">
                <a16:creationId xmlns:a16="http://schemas.microsoft.com/office/drawing/2014/main" id="{A4D948BD-FAED-4D17-9856-C6A00E687C18}"/>
              </a:ext>
            </a:extLst>
          </p:cNvPr>
          <p:cNvSpPr/>
          <p:nvPr/>
        </p:nvSpPr>
        <p:spPr>
          <a:xfrm>
            <a:off x="9307319" y="4086615"/>
            <a:ext cx="1978324" cy="39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容量</a:t>
            </a:r>
          </a:p>
        </p:txBody>
      </p:sp>
      <p:sp>
        <p:nvSpPr>
          <p:cNvPr id="11" name="楕円 10">
            <a:extLst>
              <a:ext uri="{FF2B5EF4-FFF2-40B4-BE49-F238E27FC236}">
                <a16:creationId xmlns:a16="http://schemas.microsoft.com/office/drawing/2014/main" id="{2D14B582-1505-4748-B475-399DBA58998E}"/>
              </a:ext>
            </a:extLst>
          </p:cNvPr>
          <p:cNvSpPr/>
          <p:nvPr/>
        </p:nvSpPr>
        <p:spPr>
          <a:xfrm>
            <a:off x="9307319" y="4558013"/>
            <a:ext cx="1978324" cy="39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形状</a:t>
            </a:r>
          </a:p>
        </p:txBody>
      </p:sp>
      <p:sp>
        <p:nvSpPr>
          <p:cNvPr id="12" name="楕円 11">
            <a:extLst>
              <a:ext uri="{FF2B5EF4-FFF2-40B4-BE49-F238E27FC236}">
                <a16:creationId xmlns:a16="http://schemas.microsoft.com/office/drawing/2014/main" id="{FAE27285-9AC1-4C74-BD39-F1519C743AF4}"/>
              </a:ext>
            </a:extLst>
          </p:cNvPr>
          <p:cNvSpPr/>
          <p:nvPr/>
        </p:nvSpPr>
        <p:spPr>
          <a:xfrm>
            <a:off x="9307319" y="5065114"/>
            <a:ext cx="1978324" cy="39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デザイン性</a:t>
            </a:r>
          </a:p>
        </p:txBody>
      </p:sp>
    </p:spTree>
    <p:extLst>
      <p:ext uri="{BB962C8B-B14F-4D97-AF65-F5344CB8AC3E}">
        <p14:creationId xmlns:p14="http://schemas.microsoft.com/office/powerpoint/2010/main" val="3591495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0"/>
          <p:cNvSpPr>
            <a:spLocks noChangeArrowheads="1"/>
          </p:cNvSpPr>
          <p:nvPr/>
        </p:nvSpPr>
        <p:spPr bwMode="auto">
          <a:xfrm>
            <a:off x="1559496" y="71113"/>
            <a:ext cx="9108504" cy="646973"/>
          </a:xfrm>
          <a:prstGeom prst="rect">
            <a:avLst/>
          </a:prstGeom>
          <a:noFill/>
          <a:ln w="9525">
            <a:noFill/>
            <a:miter lim="800000"/>
            <a:headEnd/>
            <a:tailEnd/>
          </a:ln>
        </p:spPr>
        <p:txBody>
          <a:bodyPr wrap="square" lIns="0" tIns="46038" rIns="0" bIns="46038">
            <a:spAutoFit/>
          </a:bodyPr>
          <a:lstStyle/>
          <a:p>
            <a:pPr fontAlgn="base">
              <a:spcBef>
                <a:spcPct val="0"/>
              </a:spcBef>
              <a:spcAft>
                <a:spcPct val="0"/>
              </a:spcAft>
            </a:pPr>
            <a:r>
              <a:rPr lang="en-US" altLang="ja-JP" sz="36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ポイント①</a:t>
            </a:r>
            <a:r>
              <a:rPr lang="en-US" altLang="ja-JP" sz="36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6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商品５ポイント</a:t>
            </a:r>
          </a:p>
        </p:txBody>
      </p:sp>
      <p:graphicFrame>
        <p:nvGraphicFramePr>
          <p:cNvPr id="12" name="コンテンツ プレースホルダー 3">
            <a:extLst>
              <a:ext uri="{FF2B5EF4-FFF2-40B4-BE49-F238E27FC236}">
                <a16:creationId xmlns:a16="http://schemas.microsoft.com/office/drawing/2014/main" id="{0BC2B4F7-F9C8-4D19-99EB-20D39FEBC23F}"/>
              </a:ext>
            </a:extLst>
          </p:cNvPr>
          <p:cNvGraphicFramePr>
            <a:graphicFrameLocks/>
          </p:cNvGraphicFramePr>
          <p:nvPr>
            <p:extLst>
              <p:ext uri="{D42A27DB-BD31-4B8C-83A1-F6EECF244321}">
                <p14:modId xmlns:p14="http://schemas.microsoft.com/office/powerpoint/2010/main" val="4153960190"/>
              </p:ext>
            </p:extLst>
          </p:nvPr>
        </p:nvGraphicFramePr>
        <p:xfrm>
          <a:off x="3362935" y="1488266"/>
          <a:ext cx="5040560" cy="402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図 1" descr="小さい, テーブル, タオル が含まれている画像&#10;&#10;自動的に生成された説明">
            <a:extLst>
              <a:ext uri="{FF2B5EF4-FFF2-40B4-BE49-F238E27FC236}">
                <a16:creationId xmlns:a16="http://schemas.microsoft.com/office/drawing/2014/main" id="{6FC5A1C7-6E69-4679-AAB4-E3856453FA1E}"/>
              </a:ext>
            </a:extLst>
          </p:cNvPr>
          <p:cNvPicPr>
            <a:picLocks noChangeAspect="1"/>
          </p:cNvPicPr>
          <p:nvPr/>
        </p:nvPicPr>
        <p:blipFill>
          <a:blip r:embed="rId7"/>
          <a:stretch>
            <a:fillRect/>
          </a:stretch>
        </p:blipFill>
        <p:spPr>
          <a:xfrm>
            <a:off x="6796715" y="687947"/>
            <a:ext cx="1462980" cy="974076"/>
          </a:xfrm>
          <a:prstGeom prst="rect">
            <a:avLst/>
          </a:prstGeom>
        </p:spPr>
      </p:pic>
      <p:pic>
        <p:nvPicPr>
          <p:cNvPr id="5" name="図 4" descr="スクリーンショット, テーブル が含まれている画像&#10;&#10;自動的に生成された説明">
            <a:extLst>
              <a:ext uri="{FF2B5EF4-FFF2-40B4-BE49-F238E27FC236}">
                <a16:creationId xmlns:a16="http://schemas.microsoft.com/office/drawing/2014/main" id="{E74E1DF6-345A-4329-856B-9A521FD96E0A}"/>
              </a:ext>
            </a:extLst>
          </p:cNvPr>
          <p:cNvPicPr>
            <a:picLocks noChangeAspect="1"/>
          </p:cNvPicPr>
          <p:nvPr/>
        </p:nvPicPr>
        <p:blipFill>
          <a:blip r:embed="rId8"/>
          <a:stretch>
            <a:fillRect/>
          </a:stretch>
        </p:blipFill>
        <p:spPr>
          <a:xfrm>
            <a:off x="1006101" y="5461423"/>
            <a:ext cx="4395417" cy="1106154"/>
          </a:xfrm>
          <a:prstGeom prst="rect">
            <a:avLst/>
          </a:prstGeom>
        </p:spPr>
      </p:pic>
      <p:pic>
        <p:nvPicPr>
          <p:cNvPr id="7" name="図 6" descr="テーブル, 屋内, 座る, コンピュータ が含まれている画像&#10;&#10;自動的に生成された説明">
            <a:extLst>
              <a:ext uri="{FF2B5EF4-FFF2-40B4-BE49-F238E27FC236}">
                <a16:creationId xmlns:a16="http://schemas.microsoft.com/office/drawing/2014/main" id="{CF706681-36E4-48E0-BCB5-FC65CC01791B}"/>
              </a:ext>
            </a:extLst>
          </p:cNvPr>
          <p:cNvPicPr>
            <a:picLocks noChangeAspect="1"/>
          </p:cNvPicPr>
          <p:nvPr/>
        </p:nvPicPr>
        <p:blipFill>
          <a:blip r:embed="rId9"/>
          <a:stretch>
            <a:fillRect/>
          </a:stretch>
        </p:blipFill>
        <p:spPr>
          <a:xfrm>
            <a:off x="7603123" y="5610826"/>
            <a:ext cx="1600743" cy="1065800"/>
          </a:xfrm>
          <a:prstGeom prst="rect">
            <a:avLst/>
          </a:prstGeom>
        </p:spPr>
      </p:pic>
      <p:pic>
        <p:nvPicPr>
          <p:cNvPr id="10" name="図 9" descr="バッグ, テーブル, 座る, 茶色 が含まれている画像&#10;&#10;自動的に生成された説明">
            <a:extLst>
              <a:ext uri="{FF2B5EF4-FFF2-40B4-BE49-F238E27FC236}">
                <a16:creationId xmlns:a16="http://schemas.microsoft.com/office/drawing/2014/main" id="{885002C4-48E4-4AD0-A9CF-3B5CA7D0D03A}"/>
              </a:ext>
            </a:extLst>
          </p:cNvPr>
          <p:cNvPicPr>
            <a:picLocks noChangeAspect="1"/>
          </p:cNvPicPr>
          <p:nvPr/>
        </p:nvPicPr>
        <p:blipFill>
          <a:blip r:embed="rId10"/>
          <a:stretch>
            <a:fillRect/>
          </a:stretch>
        </p:blipFill>
        <p:spPr>
          <a:xfrm>
            <a:off x="1233497" y="1605659"/>
            <a:ext cx="1572964" cy="1048420"/>
          </a:xfrm>
          <a:prstGeom prst="rect">
            <a:avLst/>
          </a:prstGeom>
        </p:spPr>
      </p:pic>
      <p:pic>
        <p:nvPicPr>
          <p:cNvPr id="19" name="図 18" descr="バッグ, テーブル, 項目, 服 が含まれている画像&#10;&#10;自動的に生成された説明">
            <a:extLst>
              <a:ext uri="{FF2B5EF4-FFF2-40B4-BE49-F238E27FC236}">
                <a16:creationId xmlns:a16="http://schemas.microsoft.com/office/drawing/2014/main" id="{AC2A1ADC-3147-4DCB-BB40-52AE1E8F6D2B}"/>
              </a:ext>
            </a:extLst>
          </p:cNvPr>
          <p:cNvPicPr>
            <a:picLocks noChangeAspect="1"/>
          </p:cNvPicPr>
          <p:nvPr/>
        </p:nvPicPr>
        <p:blipFill>
          <a:blip r:embed="rId11"/>
          <a:stretch>
            <a:fillRect/>
          </a:stretch>
        </p:blipFill>
        <p:spPr>
          <a:xfrm>
            <a:off x="8340570" y="2248050"/>
            <a:ext cx="1549349" cy="1032899"/>
          </a:xfrm>
          <a:prstGeom prst="rect">
            <a:avLst/>
          </a:prstGeom>
        </p:spPr>
      </p:pic>
      <p:pic>
        <p:nvPicPr>
          <p:cNvPr id="22" name="図 21" descr="バッグ, テーブル, 座る, プラスチック が含まれている画像&#10;&#10;自動的に生成された説明">
            <a:extLst>
              <a:ext uri="{FF2B5EF4-FFF2-40B4-BE49-F238E27FC236}">
                <a16:creationId xmlns:a16="http://schemas.microsoft.com/office/drawing/2014/main" id="{0C5D11CC-64D5-4A6C-A93A-B49260D31706}"/>
              </a:ext>
            </a:extLst>
          </p:cNvPr>
          <p:cNvPicPr>
            <a:picLocks noChangeAspect="1"/>
          </p:cNvPicPr>
          <p:nvPr/>
        </p:nvPicPr>
        <p:blipFill>
          <a:blip r:embed="rId12"/>
          <a:stretch>
            <a:fillRect/>
          </a:stretch>
        </p:blipFill>
        <p:spPr>
          <a:xfrm>
            <a:off x="10098683" y="2210060"/>
            <a:ext cx="1478504" cy="1108878"/>
          </a:xfrm>
          <a:prstGeom prst="rect">
            <a:avLst/>
          </a:prstGeom>
        </p:spPr>
      </p:pic>
      <p:pic>
        <p:nvPicPr>
          <p:cNvPr id="24" name="図 23" descr="食品, 皿, テーブル, 米 が含まれている画像&#10;&#10;自動的に生成された説明">
            <a:extLst>
              <a:ext uri="{FF2B5EF4-FFF2-40B4-BE49-F238E27FC236}">
                <a16:creationId xmlns:a16="http://schemas.microsoft.com/office/drawing/2014/main" id="{2A460317-F306-4AAB-BE51-BBF3E17312B1}"/>
              </a:ext>
            </a:extLst>
          </p:cNvPr>
          <p:cNvPicPr>
            <a:picLocks noChangeAspect="1"/>
          </p:cNvPicPr>
          <p:nvPr/>
        </p:nvPicPr>
        <p:blipFill>
          <a:blip r:embed="rId13"/>
          <a:stretch>
            <a:fillRect/>
          </a:stretch>
        </p:blipFill>
        <p:spPr>
          <a:xfrm>
            <a:off x="3156623" y="5610826"/>
            <a:ext cx="921837" cy="858504"/>
          </a:xfrm>
          <a:prstGeom prst="rect">
            <a:avLst/>
          </a:prstGeom>
        </p:spPr>
      </p:pic>
      <p:sp>
        <p:nvSpPr>
          <p:cNvPr id="25" name="四角形: 角を丸くする 24">
            <a:extLst>
              <a:ext uri="{FF2B5EF4-FFF2-40B4-BE49-F238E27FC236}">
                <a16:creationId xmlns:a16="http://schemas.microsoft.com/office/drawing/2014/main" id="{B8C5608F-FCC9-4071-A88C-35B6140E9F7E}"/>
              </a:ext>
            </a:extLst>
          </p:cNvPr>
          <p:cNvSpPr/>
          <p:nvPr/>
        </p:nvSpPr>
        <p:spPr>
          <a:xfrm>
            <a:off x="8469639" y="687947"/>
            <a:ext cx="3367636" cy="974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コンパクトでハンドバッグ、ビジネスバッグにも収納も楽々！！</a:t>
            </a:r>
          </a:p>
        </p:txBody>
      </p:sp>
      <p:sp>
        <p:nvSpPr>
          <p:cNvPr id="27" name="四角形: 角を丸くする 26">
            <a:extLst>
              <a:ext uri="{FF2B5EF4-FFF2-40B4-BE49-F238E27FC236}">
                <a16:creationId xmlns:a16="http://schemas.microsoft.com/office/drawing/2014/main" id="{3C3630D8-833F-41AA-9794-26E994C82919}"/>
              </a:ext>
            </a:extLst>
          </p:cNvPr>
          <p:cNvSpPr/>
          <p:nvPr/>
        </p:nvSpPr>
        <p:spPr>
          <a:xfrm>
            <a:off x="8340570" y="3564091"/>
            <a:ext cx="3367636" cy="97407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温かいお弁当と冷たい物を分けることもできる冷温分離型エコバッグ！！</a:t>
            </a:r>
          </a:p>
        </p:txBody>
      </p:sp>
      <p:sp>
        <p:nvSpPr>
          <p:cNvPr id="29" name="四角形: 角を丸くする 28">
            <a:extLst>
              <a:ext uri="{FF2B5EF4-FFF2-40B4-BE49-F238E27FC236}">
                <a16:creationId xmlns:a16="http://schemas.microsoft.com/office/drawing/2014/main" id="{C7E3D3C9-AEB8-468C-9BD1-5BCC0C52D231}"/>
              </a:ext>
            </a:extLst>
          </p:cNvPr>
          <p:cNvSpPr/>
          <p:nvPr/>
        </p:nvSpPr>
        <p:spPr>
          <a:xfrm>
            <a:off x="9339532" y="5615868"/>
            <a:ext cx="2691441" cy="10607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オフィス街でも使えるシンプルなデザイン！</a:t>
            </a:r>
          </a:p>
        </p:txBody>
      </p:sp>
      <p:sp>
        <p:nvSpPr>
          <p:cNvPr id="31" name="四角形: 角を丸くする 30">
            <a:extLst>
              <a:ext uri="{FF2B5EF4-FFF2-40B4-BE49-F238E27FC236}">
                <a16:creationId xmlns:a16="http://schemas.microsoft.com/office/drawing/2014/main" id="{037B21B2-D4E9-4792-BEE1-66C6891E093F}"/>
              </a:ext>
            </a:extLst>
          </p:cNvPr>
          <p:cNvSpPr/>
          <p:nvPr/>
        </p:nvSpPr>
        <p:spPr>
          <a:xfrm>
            <a:off x="637015" y="2752326"/>
            <a:ext cx="2691441" cy="106075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遮断用のシートで購入したお弁当やお菓子、女性であれば衛生用品も人に見られる心配無し！</a:t>
            </a:r>
          </a:p>
        </p:txBody>
      </p:sp>
      <p:sp>
        <p:nvSpPr>
          <p:cNvPr id="33" name="四角形: 角を丸くする 32">
            <a:extLst>
              <a:ext uri="{FF2B5EF4-FFF2-40B4-BE49-F238E27FC236}">
                <a16:creationId xmlns:a16="http://schemas.microsoft.com/office/drawing/2014/main" id="{88019D95-88DE-4674-A599-476F70C6FB3F}"/>
              </a:ext>
            </a:extLst>
          </p:cNvPr>
          <p:cNvSpPr/>
          <p:nvPr/>
        </p:nvSpPr>
        <p:spPr>
          <a:xfrm>
            <a:off x="1217110" y="4325964"/>
            <a:ext cx="2691441" cy="106075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コンビニ各社、お弁当屋それぞれ容器のサイズがバラバラ様々な形状に対応できるちょうどよいサイズ！</a:t>
            </a:r>
            <a:endParaRPr kumimoji="1" lang="en-US" altLang="ja-JP" sz="1200" dirty="0"/>
          </a:p>
          <a:p>
            <a:r>
              <a:rPr kumimoji="1" lang="ja-JP" altLang="en-US" sz="1200" dirty="0"/>
              <a:t>本体：</a:t>
            </a:r>
            <a:r>
              <a:rPr lang="en-US" altLang="ja-JP" sz="1200" dirty="0"/>
              <a:t>210×280×210mm</a:t>
            </a:r>
          </a:p>
        </p:txBody>
      </p:sp>
      <p:sp>
        <p:nvSpPr>
          <p:cNvPr id="34" name="楕円 33">
            <a:extLst>
              <a:ext uri="{FF2B5EF4-FFF2-40B4-BE49-F238E27FC236}">
                <a16:creationId xmlns:a16="http://schemas.microsoft.com/office/drawing/2014/main" id="{BE2ABE3D-E20F-467F-BF71-DE1E66780F9F}"/>
              </a:ext>
            </a:extLst>
          </p:cNvPr>
          <p:cNvSpPr/>
          <p:nvPr/>
        </p:nvSpPr>
        <p:spPr>
          <a:xfrm>
            <a:off x="8259695" y="2122098"/>
            <a:ext cx="1752697" cy="13069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97411DD1-5549-4D29-9793-3A127B527C5E}"/>
              </a:ext>
            </a:extLst>
          </p:cNvPr>
          <p:cNvCxnSpPr>
            <a:cxnSpLocks/>
          </p:cNvCxnSpPr>
          <p:nvPr/>
        </p:nvCxnSpPr>
        <p:spPr>
          <a:xfrm flipV="1">
            <a:off x="10164792" y="2210059"/>
            <a:ext cx="1412395" cy="10708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127A4C7-CD06-4516-B43F-5EC9B0DDC8C8}"/>
              </a:ext>
            </a:extLst>
          </p:cNvPr>
          <p:cNvCxnSpPr>
            <a:cxnSpLocks/>
          </p:cNvCxnSpPr>
          <p:nvPr/>
        </p:nvCxnSpPr>
        <p:spPr>
          <a:xfrm flipH="1" flipV="1">
            <a:off x="10164792" y="2210058"/>
            <a:ext cx="1412396" cy="107089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690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座る, テーブル, スーツケース, 横たわる が含まれている画像&#10;&#10;自動的に生成された説明">
            <a:extLst>
              <a:ext uri="{FF2B5EF4-FFF2-40B4-BE49-F238E27FC236}">
                <a16:creationId xmlns:a16="http://schemas.microsoft.com/office/drawing/2014/main" id="{6DF96D99-C9E4-4DF7-9D55-103051599E57}"/>
              </a:ext>
            </a:extLst>
          </p:cNvPr>
          <p:cNvPicPr>
            <a:picLocks noChangeAspect="1"/>
          </p:cNvPicPr>
          <p:nvPr/>
        </p:nvPicPr>
        <p:blipFill>
          <a:blip r:embed="rId2"/>
          <a:stretch>
            <a:fillRect/>
          </a:stretch>
        </p:blipFill>
        <p:spPr>
          <a:xfrm>
            <a:off x="5967533" y="2167268"/>
            <a:ext cx="5897061" cy="3926359"/>
          </a:xfrm>
          <a:prstGeom prst="rect">
            <a:avLst/>
          </a:prstGeom>
        </p:spPr>
      </p:pic>
      <p:sp>
        <p:nvSpPr>
          <p:cNvPr id="2" name="タイトル 1">
            <a:extLst>
              <a:ext uri="{FF2B5EF4-FFF2-40B4-BE49-F238E27FC236}">
                <a16:creationId xmlns:a16="http://schemas.microsoft.com/office/drawing/2014/main" id="{B089FDFA-E3AA-4E96-8E58-B4FF8EF64561}"/>
              </a:ext>
            </a:extLst>
          </p:cNvPr>
          <p:cNvSpPr>
            <a:spLocks noGrp="1"/>
          </p:cNvSpPr>
          <p:nvPr>
            <p:ph type="title"/>
          </p:nvPr>
        </p:nvSpPr>
        <p:spPr>
          <a:xfrm>
            <a:off x="1391728" y="764373"/>
            <a:ext cx="10114472" cy="1293028"/>
          </a:xfrm>
        </p:spPr>
        <p:txBody>
          <a:bodyPr/>
          <a:lstStyle/>
          <a:p>
            <a:r>
              <a:rPr kumimoji="1" lang="en-US" altLang="ja-JP" sz="4000" dirty="0">
                <a:solidFill>
                  <a:srgbClr val="00B0F0"/>
                </a:solidFill>
              </a:rPr>
              <a:t>Double deck design</a:t>
            </a:r>
            <a:r>
              <a:rPr lang="ja-JP" altLang="en-US" sz="4000" dirty="0">
                <a:solidFill>
                  <a:srgbClr val="00B0F0"/>
                </a:solidFill>
              </a:rPr>
              <a:t>エコバッグ商品情報</a:t>
            </a:r>
            <a:endParaRPr kumimoji="1" lang="ja-JP" altLang="en-US" dirty="0"/>
          </a:p>
        </p:txBody>
      </p:sp>
      <p:sp>
        <p:nvSpPr>
          <p:cNvPr id="3" name="コンテンツ プレースホルダー 2">
            <a:extLst>
              <a:ext uri="{FF2B5EF4-FFF2-40B4-BE49-F238E27FC236}">
                <a16:creationId xmlns:a16="http://schemas.microsoft.com/office/drawing/2014/main" id="{5A580FB7-75DE-4B05-81D8-A17943F7BBFD}"/>
              </a:ext>
            </a:extLst>
          </p:cNvPr>
          <p:cNvSpPr>
            <a:spLocks noGrp="1"/>
          </p:cNvSpPr>
          <p:nvPr>
            <p:ph idx="1"/>
          </p:nvPr>
        </p:nvSpPr>
        <p:spPr/>
        <p:txBody>
          <a:bodyPr/>
          <a:lstStyle/>
          <a:p>
            <a:pPr marL="0" indent="0">
              <a:buNone/>
            </a:pPr>
            <a:r>
              <a:rPr lang="en-US" altLang="ja-JP" dirty="0"/>
              <a:t>【</a:t>
            </a:r>
            <a:r>
              <a:rPr lang="ja-JP" altLang="en-US" dirty="0"/>
              <a:t>商品名</a:t>
            </a:r>
            <a:r>
              <a:rPr lang="en-US" altLang="ja-JP" dirty="0"/>
              <a:t>】</a:t>
            </a:r>
            <a:r>
              <a:rPr kumimoji="1" lang="en-US" altLang="ja-JP" dirty="0">
                <a:solidFill>
                  <a:srgbClr val="00B0F0"/>
                </a:solidFill>
              </a:rPr>
              <a:t> </a:t>
            </a:r>
            <a:r>
              <a:rPr kumimoji="1" lang="en-US" altLang="ja-JP" dirty="0"/>
              <a:t>Double deck design</a:t>
            </a:r>
            <a:r>
              <a:rPr lang="ja-JP" altLang="en-US" dirty="0"/>
              <a:t>エコバッグ</a:t>
            </a:r>
            <a:endParaRPr lang="en-US" altLang="ja-JP" dirty="0"/>
          </a:p>
          <a:p>
            <a:pPr marL="0" indent="0">
              <a:buNone/>
            </a:pPr>
            <a:r>
              <a:rPr kumimoji="1" lang="en-US" altLang="ja-JP" dirty="0"/>
              <a:t>【</a:t>
            </a:r>
            <a:r>
              <a:rPr lang="ja-JP" altLang="en-US" dirty="0"/>
              <a:t>価格</a:t>
            </a:r>
            <a:r>
              <a:rPr kumimoji="1" lang="en-US" altLang="ja-JP" dirty="0"/>
              <a:t>】\720</a:t>
            </a:r>
            <a:r>
              <a:rPr kumimoji="1" lang="ja-JP" altLang="en-US" dirty="0"/>
              <a:t>円税抜き</a:t>
            </a:r>
            <a:endParaRPr kumimoji="1" lang="en-US" altLang="ja-JP" dirty="0"/>
          </a:p>
          <a:p>
            <a:pPr marL="0" indent="0">
              <a:buNone/>
            </a:pPr>
            <a:r>
              <a:rPr lang="en-US" altLang="ja-JP" dirty="0"/>
              <a:t>【</a:t>
            </a:r>
            <a:r>
              <a:rPr lang="ja-JP" altLang="en-US" dirty="0"/>
              <a:t>色種類</a:t>
            </a:r>
            <a:r>
              <a:rPr lang="en-US" altLang="ja-JP" dirty="0"/>
              <a:t>】</a:t>
            </a:r>
            <a:r>
              <a:rPr lang="ja-JP" altLang="en-US" dirty="0"/>
              <a:t>ベージュ、ブラック、ブルー、ネイビー４色展開</a:t>
            </a:r>
            <a:endParaRPr lang="en-US" altLang="ja-JP" dirty="0"/>
          </a:p>
          <a:p>
            <a:pPr marL="0" indent="0">
              <a:buNone/>
            </a:pPr>
            <a:r>
              <a:rPr kumimoji="1" lang="en-US" altLang="ja-JP" dirty="0"/>
              <a:t>【</a:t>
            </a:r>
            <a:r>
              <a:rPr kumimoji="1" lang="ja-JP" altLang="en-US" dirty="0"/>
              <a:t>商品サイズ</a:t>
            </a:r>
            <a:r>
              <a:rPr kumimoji="1" lang="en-US" altLang="ja-JP" dirty="0"/>
              <a:t>】</a:t>
            </a:r>
          </a:p>
          <a:p>
            <a:pPr marL="0" indent="0">
              <a:buNone/>
            </a:pPr>
            <a:r>
              <a:rPr kumimoji="1" lang="ja-JP" altLang="en-US" dirty="0"/>
              <a:t>本体（広げた状態）</a:t>
            </a:r>
            <a:endParaRPr kumimoji="1" lang="en-US" altLang="ja-JP" dirty="0"/>
          </a:p>
          <a:p>
            <a:pPr marL="0" indent="0">
              <a:buNone/>
            </a:pPr>
            <a:r>
              <a:rPr lang="ja-JP" altLang="en-US" dirty="0"/>
              <a:t>約</a:t>
            </a:r>
            <a:r>
              <a:rPr lang="en-US" altLang="ja-JP" dirty="0"/>
              <a:t>210×280×210mm</a:t>
            </a:r>
          </a:p>
          <a:p>
            <a:pPr marL="0" indent="0">
              <a:buNone/>
            </a:pPr>
            <a:r>
              <a:rPr kumimoji="1" lang="ja-JP" altLang="en-US" dirty="0"/>
              <a:t>畳んだ状態</a:t>
            </a:r>
            <a:endParaRPr kumimoji="1" lang="en-US" altLang="ja-JP" dirty="0"/>
          </a:p>
          <a:p>
            <a:pPr marL="0" indent="0">
              <a:buNone/>
            </a:pPr>
            <a:r>
              <a:rPr kumimoji="1" lang="ja-JP" altLang="en-US" dirty="0"/>
              <a:t>約</a:t>
            </a:r>
            <a:r>
              <a:rPr lang="en-US" altLang="ja-JP" dirty="0"/>
              <a:t>120×120×20mm</a:t>
            </a:r>
            <a:endParaRPr kumimoji="1" lang="en-US" altLang="ja-JP" dirty="0"/>
          </a:p>
        </p:txBody>
      </p:sp>
    </p:spTree>
    <p:extLst>
      <p:ext uri="{BB962C8B-B14F-4D97-AF65-F5344CB8AC3E}">
        <p14:creationId xmlns:p14="http://schemas.microsoft.com/office/powerpoint/2010/main" val="3858988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89FDFA-E3AA-4E96-8E58-B4FF8EF64561}"/>
              </a:ext>
            </a:extLst>
          </p:cNvPr>
          <p:cNvSpPr>
            <a:spLocks noGrp="1"/>
          </p:cNvSpPr>
          <p:nvPr>
            <p:ph type="title"/>
          </p:nvPr>
        </p:nvSpPr>
        <p:spPr>
          <a:xfrm>
            <a:off x="1391728" y="764373"/>
            <a:ext cx="10114472" cy="1293028"/>
          </a:xfrm>
        </p:spPr>
        <p:txBody>
          <a:bodyPr/>
          <a:lstStyle/>
          <a:p>
            <a:r>
              <a:rPr kumimoji="1" lang="en-US" altLang="ja-JP" sz="4000" dirty="0">
                <a:solidFill>
                  <a:srgbClr val="00B0F0"/>
                </a:solidFill>
              </a:rPr>
              <a:t>Double deck design</a:t>
            </a:r>
            <a:r>
              <a:rPr lang="ja-JP" altLang="en-US" sz="4000" dirty="0">
                <a:solidFill>
                  <a:srgbClr val="00B0F0"/>
                </a:solidFill>
              </a:rPr>
              <a:t>エコバッグイメージ</a:t>
            </a:r>
            <a:endParaRPr kumimoji="1" lang="ja-JP" altLang="en-US" dirty="0"/>
          </a:p>
        </p:txBody>
      </p:sp>
      <p:pic>
        <p:nvPicPr>
          <p:cNvPr id="7" name="コンテンツ プレースホルダー 6">
            <a:extLst>
              <a:ext uri="{FF2B5EF4-FFF2-40B4-BE49-F238E27FC236}">
                <a16:creationId xmlns:a16="http://schemas.microsoft.com/office/drawing/2014/main" id="{AB5EE675-B238-40EC-BA98-4354379F0396}"/>
              </a:ext>
            </a:extLst>
          </p:cNvPr>
          <p:cNvPicPr>
            <a:picLocks noGrp="1" noChangeAspect="1"/>
          </p:cNvPicPr>
          <p:nvPr>
            <p:ph idx="1"/>
          </p:nvPr>
        </p:nvPicPr>
        <p:blipFill>
          <a:blip r:embed="rId2"/>
          <a:stretch>
            <a:fillRect/>
          </a:stretch>
        </p:blipFill>
        <p:spPr>
          <a:xfrm>
            <a:off x="3240469" y="2213516"/>
            <a:ext cx="2682875" cy="4024313"/>
          </a:xfrm>
        </p:spPr>
      </p:pic>
      <p:pic>
        <p:nvPicPr>
          <p:cNvPr id="10" name="図 9">
            <a:extLst>
              <a:ext uri="{FF2B5EF4-FFF2-40B4-BE49-F238E27FC236}">
                <a16:creationId xmlns:a16="http://schemas.microsoft.com/office/drawing/2014/main" id="{B76E15C9-4EDD-4350-8C5B-E810713BA9DE}"/>
              </a:ext>
            </a:extLst>
          </p:cNvPr>
          <p:cNvPicPr>
            <a:picLocks noChangeAspect="1"/>
          </p:cNvPicPr>
          <p:nvPr/>
        </p:nvPicPr>
        <p:blipFill>
          <a:blip r:embed="rId3"/>
          <a:stretch>
            <a:fillRect/>
          </a:stretch>
        </p:blipFill>
        <p:spPr>
          <a:xfrm>
            <a:off x="5964161" y="1913228"/>
            <a:ext cx="2883067" cy="4324601"/>
          </a:xfrm>
          <a:prstGeom prst="rect">
            <a:avLst/>
          </a:prstGeom>
        </p:spPr>
      </p:pic>
      <p:pic>
        <p:nvPicPr>
          <p:cNvPr id="14" name="図 13">
            <a:extLst>
              <a:ext uri="{FF2B5EF4-FFF2-40B4-BE49-F238E27FC236}">
                <a16:creationId xmlns:a16="http://schemas.microsoft.com/office/drawing/2014/main" id="{E6AF40D4-4945-4B38-8A61-28C3154BB048}"/>
              </a:ext>
            </a:extLst>
          </p:cNvPr>
          <p:cNvPicPr>
            <a:picLocks noChangeAspect="1"/>
          </p:cNvPicPr>
          <p:nvPr/>
        </p:nvPicPr>
        <p:blipFill>
          <a:blip r:embed="rId4"/>
          <a:stretch>
            <a:fillRect/>
          </a:stretch>
        </p:blipFill>
        <p:spPr>
          <a:xfrm>
            <a:off x="8886812" y="1947907"/>
            <a:ext cx="2883068" cy="4324602"/>
          </a:xfrm>
          <a:prstGeom prst="rect">
            <a:avLst/>
          </a:prstGeom>
        </p:spPr>
      </p:pic>
      <p:pic>
        <p:nvPicPr>
          <p:cNvPr id="17" name="図 16">
            <a:extLst>
              <a:ext uri="{FF2B5EF4-FFF2-40B4-BE49-F238E27FC236}">
                <a16:creationId xmlns:a16="http://schemas.microsoft.com/office/drawing/2014/main" id="{37A88EDE-12C7-4292-B848-2139DF17C962}"/>
              </a:ext>
            </a:extLst>
          </p:cNvPr>
          <p:cNvPicPr>
            <a:picLocks noChangeAspect="1"/>
          </p:cNvPicPr>
          <p:nvPr/>
        </p:nvPicPr>
        <p:blipFill>
          <a:blip r:embed="rId5"/>
          <a:stretch>
            <a:fillRect/>
          </a:stretch>
        </p:blipFill>
        <p:spPr>
          <a:xfrm>
            <a:off x="195807" y="1608434"/>
            <a:ext cx="3109383" cy="4664075"/>
          </a:xfrm>
          <a:prstGeom prst="rect">
            <a:avLst/>
          </a:prstGeom>
        </p:spPr>
      </p:pic>
    </p:spTree>
    <p:extLst>
      <p:ext uri="{BB962C8B-B14F-4D97-AF65-F5344CB8AC3E}">
        <p14:creationId xmlns:p14="http://schemas.microsoft.com/office/powerpoint/2010/main" val="98649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71DCD89-2F9B-4917-AC28-CA3585933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0119" y="4804582"/>
            <a:ext cx="2010056" cy="1428949"/>
          </a:xfrm>
          <a:prstGeom prst="rect">
            <a:avLst/>
          </a:prstGeom>
        </p:spPr>
      </p:pic>
      <p:pic>
        <p:nvPicPr>
          <p:cNvPr id="8" name="図 7">
            <a:extLst>
              <a:ext uri="{FF2B5EF4-FFF2-40B4-BE49-F238E27FC236}">
                <a16:creationId xmlns:a16="http://schemas.microsoft.com/office/drawing/2014/main" id="{9C172FB5-8A35-40C2-A6AB-F2F24B316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0119" y="1458481"/>
            <a:ext cx="2010056" cy="1428949"/>
          </a:xfrm>
          <a:prstGeom prst="rect">
            <a:avLst/>
          </a:prstGeom>
        </p:spPr>
      </p:pic>
      <p:pic>
        <p:nvPicPr>
          <p:cNvPr id="10" name="図 9">
            <a:extLst>
              <a:ext uri="{FF2B5EF4-FFF2-40B4-BE49-F238E27FC236}">
                <a16:creationId xmlns:a16="http://schemas.microsoft.com/office/drawing/2014/main" id="{E38C308D-1FD8-44CC-AAC0-BF428B0FA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036" y="4896521"/>
            <a:ext cx="2010056" cy="1428949"/>
          </a:xfrm>
          <a:prstGeom prst="rect">
            <a:avLst/>
          </a:prstGeom>
        </p:spPr>
      </p:pic>
      <p:pic>
        <p:nvPicPr>
          <p:cNvPr id="12" name="図 11">
            <a:extLst>
              <a:ext uri="{FF2B5EF4-FFF2-40B4-BE49-F238E27FC236}">
                <a16:creationId xmlns:a16="http://schemas.microsoft.com/office/drawing/2014/main" id="{76B79594-79B9-4CDF-BEB3-37EEC7277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286" y="2172955"/>
            <a:ext cx="2010056" cy="1428949"/>
          </a:xfrm>
          <a:prstGeom prst="rect">
            <a:avLst/>
          </a:prstGeom>
        </p:spPr>
      </p:pic>
      <p:sp>
        <p:nvSpPr>
          <p:cNvPr id="13" name="正方形/長方形 12">
            <a:extLst>
              <a:ext uri="{FF2B5EF4-FFF2-40B4-BE49-F238E27FC236}">
                <a16:creationId xmlns:a16="http://schemas.microsoft.com/office/drawing/2014/main" id="{6BE54A82-3BCA-45BE-BB9C-F8A8F91F70E3}"/>
              </a:ext>
            </a:extLst>
          </p:cNvPr>
          <p:cNvSpPr/>
          <p:nvPr/>
        </p:nvSpPr>
        <p:spPr>
          <a:xfrm>
            <a:off x="861003" y="4211268"/>
            <a:ext cx="2260879" cy="542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カラー　</a:t>
            </a:r>
            <a:r>
              <a:rPr kumimoji="1" lang="en-US" altLang="ja-JP" dirty="0">
                <a:solidFill>
                  <a:schemeClr val="tx1"/>
                </a:solidFill>
              </a:rPr>
              <a:t>9</a:t>
            </a:r>
            <a:r>
              <a:rPr kumimoji="1" lang="ja-JP" altLang="en-US" dirty="0">
                <a:solidFill>
                  <a:schemeClr val="tx1"/>
                </a:solidFill>
              </a:rPr>
              <a:t>ベージュ</a:t>
            </a:r>
          </a:p>
        </p:txBody>
      </p:sp>
      <p:sp>
        <p:nvSpPr>
          <p:cNvPr id="15" name="正方形/長方形 14">
            <a:extLst>
              <a:ext uri="{FF2B5EF4-FFF2-40B4-BE49-F238E27FC236}">
                <a16:creationId xmlns:a16="http://schemas.microsoft.com/office/drawing/2014/main" id="{D14E7290-E32D-418B-871F-3757CDAF9C31}"/>
              </a:ext>
            </a:extLst>
          </p:cNvPr>
          <p:cNvSpPr/>
          <p:nvPr/>
        </p:nvSpPr>
        <p:spPr>
          <a:xfrm>
            <a:off x="861003" y="3902913"/>
            <a:ext cx="2260879" cy="542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品番　</a:t>
            </a:r>
            <a:r>
              <a:rPr kumimoji="1" lang="en-US" altLang="ja-JP" dirty="0">
                <a:solidFill>
                  <a:schemeClr val="tx1"/>
                </a:solidFill>
              </a:rPr>
              <a:t>DD001</a:t>
            </a:r>
            <a:r>
              <a:rPr kumimoji="1" lang="ja-JP" altLang="en-US" dirty="0">
                <a:solidFill>
                  <a:schemeClr val="tx1"/>
                </a:solidFill>
              </a:rPr>
              <a:t> </a:t>
            </a:r>
            <a:r>
              <a:rPr kumimoji="1" lang="en-US" altLang="ja-JP" dirty="0">
                <a:solidFill>
                  <a:schemeClr val="tx1"/>
                </a:solidFill>
              </a:rPr>
              <a:t>BE</a:t>
            </a: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B1D7E0B4-DA6F-47A9-B88D-AF34AEFE4338}"/>
              </a:ext>
            </a:extLst>
          </p:cNvPr>
          <p:cNvSpPr/>
          <p:nvPr/>
        </p:nvSpPr>
        <p:spPr>
          <a:xfrm>
            <a:off x="750524" y="1138983"/>
            <a:ext cx="2260879" cy="542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品番　</a:t>
            </a:r>
            <a:r>
              <a:rPr kumimoji="1" lang="en-US" altLang="ja-JP" dirty="0">
                <a:solidFill>
                  <a:schemeClr val="tx1"/>
                </a:solidFill>
              </a:rPr>
              <a:t>DD001</a:t>
            </a:r>
            <a:r>
              <a:rPr kumimoji="1" lang="ja-JP" altLang="en-US" dirty="0">
                <a:solidFill>
                  <a:schemeClr val="tx1"/>
                </a:solidFill>
              </a:rPr>
              <a:t> </a:t>
            </a:r>
            <a:r>
              <a:rPr kumimoji="1" lang="en-US" altLang="ja-JP" dirty="0">
                <a:solidFill>
                  <a:schemeClr val="tx1"/>
                </a:solidFill>
              </a:rPr>
              <a:t>NY</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F33033CC-CD24-4459-8EE0-A61AA695B5B8}"/>
              </a:ext>
            </a:extLst>
          </p:cNvPr>
          <p:cNvSpPr/>
          <p:nvPr/>
        </p:nvSpPr>
        <p:spPr>
          <a:xfrm>
            <a:off x="750524" y="1483640"/>
            <a:ext cx="2260879" cy="542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カラー</a:t>
            </a:r>
            <a:r>
              <a:rPr kumimoji="1" lang="en-US" altLang="ja-JP" dirty="0">
                <a:solidFill>
                  <a:schemeClr val="tx1"/>
                </a:solidFill>
              </a:rPr>
              <a:t>26</a:t>
            </a:r>
            <a:r>
              <a:rPr kumimoji="1" lang="ja-JP" altLang="en-US" dirty="0">
                <a:solidFill>
                  <a:schemeClr val="tx1"/>
                </a:solidFill>
              </a:rPr>
              <a:t>ネイビー</a:t>
            </a:r>
          </a:p>
        </p:txBody>
      </p:sp>
      <p:sp>
        <p:nvSpPr>
          <p:cNvPr id="19" name="正方形/長方形 18">
            <a:extLst>
              <a:ext uri="{FF2B5EF4-FFF2-40B4-BE49-F238E27FC236}">
                <a16:creationId xmlns:a16="http://schemas.microsoft.com/office/drawing/2014/main" id="{6E153DD2-664F-429A-A3D5-311C143688DD}"/>
              </a:ext>
            </a:extLst>
          </p:cNvPr>
          <p:cNvSpPr/>
          <p:nvPr/>
        </p:nvSpPr>
        <p:spPr>
          <a:xfrm>
            <a:off x="9010119" y="878821"/>
            <a:ext cx="2421309" cy="542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カラー　</a:t>
            </a:r>
            <a:r>
              <a:rPr kumimoji="1" lang="en-US" altLang="ja-JP" dirty="0">
                <a:solidFill>
                  <a:schemeClr val="tx1"/>
                </a:solidFill>
              </a:rPr>
              <a:t>107</a:t>
            </a:r>
            <a:r>
              <a:rPr kumimoji="1" lang="ja-JP" altLang="en-US" dirty="0">
                <a:solidFill>
                  <a:schemeClr val="tx1"/>
                </a:solidFill>
              </a:rPr>
              <a:t>ブラック</a:t>
            </a:r>
          </a:p>
        </p:txBody>
      </p:sp>
      <p:sp>
        <p:nvSpPr>
          <p:cNvPr id="21" name="正方形/長方形 20">
            <a:extLst>
              <a:ext uri="{FF2B5EF4-FFF2-40B4-BE49-F238E27FC236}">
                <a16:creationId xmlns:a16="http://schemas.microsoft.com/office/drawing/2014/main" id="{E53082F9-A6C5-4521-BE95-B53A92C91F56}"/>
              </a:ext>
            </a:extLst>
          </p:cNvPr>
          <p:cNvSpPr/>
          <p:nvPr/>
        </p:nvSpPr>
        <p:spPr>
          <a:xfrm>
            <a:off x="9010119" y="570466"/>
            <a:ext cx="2260879" cy="542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品番　</a:t>
            </a:r>
            <a:r>
              <a:rPr kumimoji="1" lang="en-US" altLang="ja-JP" dirty="0">
                <a:solidFill>
                  <a:schemeClr val="tx1"/>
                </a:solidFill>
              </a:rPr>
              <a:t>DD001</a:t>
            </a:r>
            <a:r>
              <a:rPr kumimoji="1" lang="ja-JP" altLang="en-US" dirty="0">
                <a:solidFill>
                  <a:schemeClr val="tx1"/>
                </a:solidFill>
              </a:rPr>
              <a:t> </a:t>
            </a:r>
            <a:r>
              <a:rPr kumimoji="1" lang="en-US" altLang="ja-JP" dirty="0">
                <a:solidFill>
                  <a:schemeClr val="tx1"/>
                </a:solidFill>
              </a:rPr>
              <a:t>BK</a:t>
            </a:r>
            <a:endParaRPr kumimoji="1" lang="ja-JP" altLang="en-US" dirty="0">
              <a:solidFill>
                <a:schemeClr val="tx1"/>
              </a:solidFill>
            </a:endParaRPr>
          </a:p>
        </p:txBody>
      </p:sp>
      <p:sp>
        <p:nvSpPr>
          <p:cNvPr id="23" name="正方形/長方形 22">
            <a:extLst>
              <a:ext uri="{FF2B5EF4-FFF2-40B4-BE49-F238E27FC236}">
                <a16:creationId xmlns:a16="http://schemas.microsoft.com/office/drawing/2014/main" id="{3B208F56-8B24-454A-9D19-237DA17C07EF}"/>
              </a:ext>
            </a:extLst>
          </p:cNvPr>
          <p:cNvSpPr/>
          <p:nvPr/>
        </p:nvSpPr>
        <p:spPr>
          <a:xfrm>
            <a:off x="8978835" y="4211268"/>
            <a:ext cx="2260879" cy="542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カラー　</a:t>
            </a:r>
            <a:r>
              <a:rPr kumimoji="1" lang="en-US" altLang="ja-JP" dirty="0">
                <a:solidFill>
                  <a:schemeClr val="tx1"/>
                </a:solidFill>
              </a:rPr>
              <a:t>89</a:t>
            </a:r>
            <a:r>
              <a:rPr kumimoji="1" lang="ja-JP" altLang="en-US" dirty="0">
                <a:solidFill>
                  <a:schemeClr val="tx1"/>
                </a:solidFill>
              </a:rPr>
              <a:t>ブルー</a:t>
            </a:r>
          </a:p>
        </p:txBody>
      </p:sp>
      <p:sp>
        <p:nvSpPr>
          <p:cNvPr id="25" name="正方形/長方形 24">
            <a:extLst>
              <a:ext uri="{FF2B5EF4-FFF2-40B4-BE49-F238E27FC236}">
                <a16:creationId xmlns:a16="http://schemas.microsoft.com/office/drawing/2014/main" id="{61F1C186-FCC5-456D-8467-017400B03794}"/>
              </a:ext>
            </a:extLst>
          </p:cNvPr>
          <p:cNvSpPr/>
          <p:nvPr/>
        </p:nvSpPr>
        <p:spPr>
          <a:xfrm>
            <a:off x="8978835" y="3902913"/>
            <a:ext cx="2260879" cy="542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品番　</a:t>
            </a:r>
            <a:r>
              <a:rPr kumimoji="1" lang="en-US" altLang="ja-JP" dirty="0">
                <a:solidFill>
                  <a:schemeClr val="tx1"/>
                </a:solidFill>
              </a:rPr>
              <a:t>DD001</a:t>
            </a:r>
            <a:r>
              <a:rPr kumimoji="1" lang="ja-JP" altLang="en-US" dirty="0">
                <a:solidFill>
                  <a:schemeClr val="tx1"/>
                </a:solidFill>
              </a:rPr>
              <a:t> </a:t>
            </a:r>
            <a:r>
              <a:rPr kumimoji="1" lang="en-US" altLang="ja-JP" dirty="0">
                <a:solidFill>
                  <a:schemeClr val="tx1"/>
                </a:solidFill>
              </a:rPr>
              <a:t>BL</a:t>
            </a:r>
            <a:endParaRPr kumimoji="1" lang="ja-JP" altLang="en-US" dirty="0">
              <a:solidFill>
                <a:schemeClr val="tx1"/>
              </a:solidFill>
            </a:endParaRPr>
          </a:p>
        </p:txBody>
      </p:sp>
      <p:pic>
        <p:nvPicPr>
          <p:cNvPr id="3" name="図 2">
            <a:extLst>
              <a:ext uri="{FF2B5EF4-FFF2-40B4-BE49-F238E27FC236}">
                <a16:creationId xmlns:a16="http://schemas.microsoft.com/office/drawing/2014/main" id="{F1D86132-3C7B-4161-A290-91D88E3C6ABF}"/>
              </a:ext>
            </a:extLst>
          </p:cNvPr>
          <p:cNvPicPr>
            <a:picLocks noChangeAspect="1"/>
          </p:cNvPicPr>
          <p:nvPr/>
        </p:nvPicPr>
        <p:blipFill>
          <a:blip r:embed="rId6"/>
          <a:stretch>
            <a:fillRect/>
          </a:stretch>
        </p:blipFill>
        <p:spPr>
          <a:xfrm>
            <a:off x="3216171" y="1506820"/>
            <a:ext cx="5766539" cy="3844359"/>
          </a:xfrm>
          <a:prstGeom prst="rect">
            <a:avLst/>
          </a:prstGeom>
        </p:spPr>
      </p:pic>
    </p:spTree>
    <p:extLst>
      <p:ext uri="{BB962C8B-B14F-4D97-AF65-F5344CB8AC3E}">
        <p14:creationId xmlns:p14="http://schemas.microsoft.com/office/powerpoint/2010/main" val="4238681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89FDFA-E3AA-4E96-8E58-B4FF8EF64561}"/>
              </a:ext>
            </a:extLst>
          </p:cNvPr>
          <p:cNvSpPr>
            <a:spLocks noGrp="1"/>
          </p:cNvSpPr>
          <p:nvPr>
            <p:ph type="title"/>
          </p:nvPr>
        </p:nvSpPr>
        <p:spPr/>
        <p:txBody>
          <a:bodyPr/>
          <a:lstStyle/>
          <a:p>
            <a:pPr algn="l"/>
            <a:r>
              <a:rPr kumimoji="1" lang="ja-JP" altLang="en-US" dirty="0"/>
              <a:t>お問合せ先と参照資料</a:t>
            </a:r>
          </a:p>
        </p:txBody>
      </p:sp>
      <p:pic>
        <p:nvPicPr>
          <p:cNvPr id="5" name="コンテンツ プレースホルダー 4" descr="文字と写真のスクリーンショット&#10;&#10;自動的に生成された説明">
            <a:extLst>
              <a:ext uri="{FF2B5EF4-FFF2-40B4-BE49-F238E27FC236}">
                <a16:creationId xmlns:a16="http://schemas.microsoft.com/office/drawing/2014/main" id="{821FDB28-E1DB-4460-8933-71AB03A33EB5}"/>
              </a:ext>
            </a:extLst>
          </p:cNvPr>
          <p:cNvPicPr>
            <a:picLocks noGrp="1" noChangeAspect="1"/>
          </p:cNvPicPr>
          <p:nvPr>
            <p:ph idx="1"/>
          </p:nvPr>
        </p:nvPicPr>
        <p:blipFill>
          <a:blip r:embed="rId2"/>
          <a:stretch>
            <a:fillRect/>
          </a:stretch>
        </p:blipFill>
        <p:spPr>
          <a:xfrm>
            <a:off x="2695575" y="2785268"/>
            <a:ext cx="6376988" cy="3024188"/>
          </a:xfrm>
        </p:spPr>
      </p:pic>
      <p:sp>
        <p:nvSpPr>
          <p:cNvPr id="6" name="四角形: 角を丸くする 5">
            <a:extLst>
              <a:ext uri="{FF2B5EF4-FFF2-40B4-BE49-F238E27FC236}">
                <a16:creationId xmlns:a16="http://schemas.microsoft.com/office/drawing/2014/main" id="{70B926E7-8090-42C1-ACFD-296972BA3A9A}"/>
              </a:ext>
            </a:extLst>
          </p:cNvPr>
          <p:cNvSpPr/>
          <p:nvPr/>
        </p:nvSpPr>
        <p:spPr>
          <a:xfrm>
            <a:off x="2842584" y="1886068"/>
            <a:ext cx="6945522" cy="15429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rPr>
              <a:t>【</a:t>
            </a:r>
            <a:r>
              <a:rPr lang="ja-JP" altLang="en-US" dirty="0">
                <a:solidFill>
                  <a:schemeClr val="tx1"/>
                </a:solidFill>
              </a:rPr>
              <a:t>お問合せ先</a:t>
            </a:r>
            <a:r>
              <a:rPr lang="en-US" altLang="ja-JP" dirty="0">
                <a:solidFill>
                  <a:schemeClr val="tx1"/>
                </a:solidFill>
              </a:rPr>
              <a:t>】</a:t>
            </a:r>
          </a:p>
          <a:p>
            <a:r>
              <a:rPr lang="ja-JP" altLang="en-US" dirty="0">
                <a:solidFill>
                  <a:schemeClr val="tx1"/>
                </a:solidFill>
              </a:rPr>
              <a:t>イロハ・デザインコンセプト株式会社</a:t>
            </a:r>
            <a:endParaRPr lang="en-US" altLang="ja-JP" dirty="0">
              <a:solidFill>
                <a:schemeClr val="tx1"/>
              </a:solidFill>
            </a:endParaRPr>
          </a:p>
          <a:p>
            <a:r>
              <a:rPr lang="ja-JP" altLang="en-US" dirty="0">
                <a:solidFill>
                  <a:schemeClr val="tx1"/>
                </a:solidFill>
              </a:rPr>
              <a:t>〒</a:t>
            </a:r>
            <a:r>
              <a:rPr lang="en-US" altLang="ja-JP" dirty="0">
                <a:solidFill>
                  <a:schemeClr val="tx1"/>
                </a:solidFill>
              </a:rPr>
              <a:t>141-0031</a:t>
            </a:r>
            <a:r>
              <a:rPr lang="ja-JP" altLang="en-US" dirty="0">
                <a:solidFill>
                  <a:schemeClr val="tx1"/>
                </a:solidFill>
              </a:rPr>
              <a:t>　東京都品川区西五反田</a:t>
            </a:r>
            <a:r>
              <a:rPr lang="en-US" altLang="ja-JP" dirty="0">
                <a:solidFill>
                  <a:schemeClr val="tx1"/>
                </a:solidFill>
              </a:rPr>
              <a:t>7-22-17 TOC</a:t>
            </a:r>
            <a:r>
              <a:rPr lang="ja-JP" altLang="en-US" dirty="0">
                <a:solidFill>
                  <a:schemeClr val="tx1"/>
                </a:solidFill>
              </a:rPr>
              <a:t>ビル</a:t>
            </a:r>
            <a:r>
              <a:rPr lang="en-US" altLang="ja-JP" dirty="0">
                <a:solidFill>
                  <a:schemeClr val="tx1"/>
                </a:solidFill>
              </a:rPr>
              <a:t>5</a:t>
            </a:r>
            <a:r>
              <a:rPr lang="ja-JP" altLang="en-US" dirty="0">
                <a:solidFill>
                  <a:schemeClr val="tx1"/>
                </a:solidFill>
              </a:rPr>
              <a:t>階</a:t>
            </a:r>
            <a:r>
              <a:rPr lang="en-US" altLang="ja-JP" dirty="0">
                <a:solidFill>
                  <a:schemeClr val="tx1"/>
                </a:solidFill>
              </a:rPr>
              <a:t>-23</a:t>
            </a:r>
          </a:p>
          <a:p>
            <a:r>
              <a:rPr lang="en-US" altLang="ja-JP" dirty="0">
                <a:solidFill>
                  <a:schemeClr val="tx1"/>
                </a:solidFill>
              </a:rPr>
              <a:t>TEL:03-5747-9904 FAX:03-5747-9934</a:t>
            </a:r>
            <a:endParaRPr lang="ja-JP" altLang="en-US" dirty="0">
              <a:solidFill>
                <a:schemeClr val="tx1"/>
              </a:solidFill>
            </a:endParaRPr>
          </a:p>
          <a:p>
            <a:endParaRPr kumimoji="1" lang="ja-JP" altLang="en-US" dirty="0">
              <a:solidFill>
                <a:schemeClr val="tx1"/>
              </a:solidFill>
            </a:endParaRPr>
          </a:p>
        </p:txBody>
      </p:sp>
    </p:spTree>
    <p:extLst>
      <p:ext uri="{BB962C8B-B14F-4D97-AF65-F5344CB8AC3E}">
        <p14:creationId xmlns:p14="http://schemas.microsoft.com/office/powerpoint/2010/main" val="24183050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ンテグラル">
  <a:themeElements>
    <a:clrScheme name="インテグラル">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インテグラル">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インテグラル">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344</TotalTime>
  <Words>422</Words>
  <Application>Microsoft Office PowerPoint</Application>
  <PresentationFormat>ワイド画面</PresentationFormat>
  <Paragraphs>63</Paragraphs>
  <Slides>9</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9</vt:i4>
      </vt:variant>
    </vt:vector>
  </HeadingPairs>
  <TitlesOfParts>
    <vt:vector size="14" baseType="lpstr">
      <vt:lpstr>Meiryo UI</vt:lpstr>
      <vt:lpstr>Tw Cen MT</vt:lpstr>
      <vt:lpstr>Tw Cen MT Condensed</vt:lpstr>
      <vt:lpstr>Wingdings 3</vt:lpstr>
      <vt:lpstr>インテグラル</vt:lpstr>
      <vt:lpstr>Double deck design エコバッグ御提案書</vt:lpstr>
      <vt:lpstr>ビジネスパーソン向け都市型エコバッグ</vt:lpstr>
      <vt:lpstr>エコバッグ持参場所</vt:lpstr>
      <vt:lpstr>ビジネスパーソンのエコバッグ要望</vt:lpstr>
      <vt:lpstr>PowerPoint プレゼンテーション</vt:lpstr>
      <vt:lpstr>Double deck designエコバッグ商品情報</vt:lpstr>
      <vt:lpstr>Double deck designエコバッグイメージ</vt:lpstr>
      <vt:lpstr>PowerPoint プレゼンテーション</vt:lpstr>
      <vt:lpstr>お問合せ先と参照資料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ロールグリップエコバッグ御提案書</dc:title>
  <dc:creator>t_ono</dc:creator>
  <cp:lastModifiedBy>y_oka</cp:lastModifiedBy>
  <cp:revision>53</cp:revision>
  <dcterms:created xsi:type="dcterms:W3CDTF">2020-01-23T06:52:38Z</dcterms:created>
  <dcterms:modified xsi:type="dcterms:W3CDTF">2020-09-04T02:02:53Z</dcterms:modified>
</cp:coreProperties>
</file>