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6" r:id="rId4"/>
    <p:sldId id="258" r:id="rId5"/>
    <p:sldId id="267" r:id="rId6"/>
    <p:sldId id="259" r:id="rId7"/>
    <p:sldId id="272" r:id="rId8"/>
    <p:sldId id="273" r:id="rId9"/>
    <p:sldId id="268" r:id="rId10"/>
    <p:sldId id="270" r:id="rId11"/>
    <p:sldId id="262" r:id="rId12"/>
    <p:sldId id="263" r:id="rId13"/>
    <p:sldId id="264" r:id="rId14"/>
    <p:sldId id="265" r:id="rId15"/>
    <p:sldId id="266" r:id="rId16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78" d="100"/>
          <a:sy n="78" d="100"/>
        </p:scale>
        <p:origin x="-114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205B-59E7-4857-B3CA-9105909A4A29}" type="datetimeFigureOut">
              <a:rPr kumimoji="1" lang="ja-JP" altLang="en-US" smtClean="0"/>
              <a:t>2021/11/17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FE1C6-A663-4498-B2F7-EBF94BF846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3800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205B-59E7-4857-B3CA-9105909A4A29}" type="datetimeFigureOut">
              <a:rPr kumimoji="1" lang="ja-JP" altLang="en-US" smtClean="0"/>
              <a:t>2021/11/17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FE1C6-A663-4498-B2F7-EBF94BF846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9014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205B-59E7-4857-B3CA-9105909A4A29}" type="datetimeFigureOut">
              <a:rPr kumimoji="1" lang="ja-JP" altLang="en-US" smtClean="0"/>
              <a:t>2021/11/17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FE1C6-A663-4498-B2F7-EBF94BF846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3613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205B-59E7-4857-B3CA-9105909A4A29}" type="datetimeFigureOut">
              <a:rPr kumimoji="1" lang="ja-JP" altLang="en-US" smtClean="0"/>
              <a:t>2021/11/17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FE1C6-A663-4498-B2F7-EBF94BF846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5047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205B-59E7-4857-B3CA-9105909A4A29}" type="datetimeFigureOut">
              <a:rPr kumimoji="1" lang="ja-JP" altLang="en-US" smtClean="0"/>
              <a:t>2021/11/17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FE1C6-A663-4498-B2F7-EBF94BF846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3553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205B-59E7-4857-B3CA-9105909A4A29}" type="datetimeFigureOut">
              <a:rPr kumimoji="1" lang="ja-JP" altLang="en-US" smtClean="0"/>
              <a:t>2021/11/17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FE1C6-A663-4498-B2F7-EBF94BF846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065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205B-59E7-4857-B3CA-9105909A4A29}" type="datetimeFigureOut">
              <a:rPr kumimoji="1" lang="ja-JP" altLang="en-US" smtClean="0"/>
              <a:t>2021/11/17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FE1C6-A663-4498-B2F7-EBF94BF846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7305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205B-59E7-4857-B3CA-9105909A4A29}" type="datetimeFigureOut">
              <a:rPr kumimoji="1" lang="ja-JP" altLang="en-US" smtClean="0"/>
              <a:t>2021/11/17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FE1C6-A663-4498-B2F7-EBF94BF846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0766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205B-59E7-4857-B3CA-9105909A4A29}" type="datetimeFigureOut">
              <a:rPr kumimoji="1" lang="ja-JP" altLang="en-US" smtClean="0"/>
              <a:t>2021/11/17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FE1C6-A663-4498-B2F7-EBF94BF846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144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205B-59E7-4857-B3CA-9105909A4A29}" type="datetimeFigureOut">
              <a:rPr kumimoji="1" lang="ja-JP" altLang="en-US" smtClean="0"/>
              <a:t>2021/11/17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FE1C6-A663-4498-B2F7-EBF94BF846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8899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205B-59E7-4857-B3CA-9105909A4A29}" type="datetimeFigureOut">
              <a:rPr kumimoji="1" lang="ja-JP" altLang="en-US" smtClean="0"/>
              <a:t>2021/11/17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FE1C6-A663-4498-B2F7-EBF94BF846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026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4205B-59E7-4857-B3CA-9105909A4A29}" type="datetimeFigureOut">
              <a:rPr kumimoji="1" lang="ja-JP" altLang="en-US" smtClean="0"/>
              <a:t>2021/11/17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FE1C6-A663-4498-B2F7-EBF94BF846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550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483654" y="2206605"/>
            <a:ext cx="61766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0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ブルーミング中西株式会社</a:t>
            </a:r>
            <a:endParaRPr kumimoji="1" lang="ja-JP" altLang="en-US" sz="4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794912" y="3573016"/>
            <a:ext cx="3554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6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アニメコンテンツ</a:t>
            </a:r>
            <a:endParaRPr kumimoji="1" lang="en-US" altLang="ja-JP" sz="360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2736" y="6551766"/>
            <a:ext cx="3429144" cy="261610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100" dirty="0" smtClean="0">
                <a:solidFill>
                  <a:schemeClr val="bg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VOL.1</a:t>
            </a:r>
            <a:r>
              <a:rPr kumimoji="1" lang="ja-JP" altLang="en-US" sz="1100" dirty="0" smtClean="0">
                <a:solidFill>
                  <a:schemeClr val="bg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ご提案資料 ２０２１ブルーミング中西株式会社</a:t>
            </a:r>
            <a:endParaRPr kumimoji="1" lang="ja-JP" altLang="en-US" sz="1100" dirty="0">
              <a:solidFill>
                <a:schemeClr val="bg1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384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/>
          <p:cNvSpPr/>
          <p:nvPr/>
        </p:nvSpPr>
        <p:spPr>
          <a:xfrm>
            <a:off x="6156176" y="531837"/>
            <a:ext cx="2843808" cy="60486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3150096" y="531837"/>
            <a:ext cx="2843808" cy="6048672"/>
          </a:xfrm>
          <a:prstGeom prst="rect">
            <a:avLst/>
          </a:prstGeom>
          <a:solidFill>
            <a:srgbClr val="FFCCCC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144016" y="531837"/>
            <a:ext cx="2843808" cy="604867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353" y="531837"/>
            <a:ext cx="2825551" cy="3986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3170266" y="4492277"/>
            <a:ext cx="28236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5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カードキャプターさくら</a:t>
            </a:r>
            <a:endParaRPr lang="en-US" altLang="ja-JP" sz="105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en-US" altLang="ja-JP" sz="105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1996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  <a:r>
              <a:rPr lang="en-US" altLang="ja-JP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月号から</a:t>
            </a:r>
            <a:r>
              <a:rPr lang="en-US" altLang="ja-JP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2000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  <a:r>
              <a:rPr lang="en-US" altLang="ja-JP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月号にかけて月刊少女まんが誌</a:t>
            </a:r>
            <a:r>
              <a:rPr lang="en-US" altLang="ja-JP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なかよし</a:t>
            </a:r>
            <a:r>
              <a:rPr lang="en-US" altLang="ja-JP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05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にて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連載。</a:t>
            </a:r>
          </a:p>
          <a:p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全</a:t>
            </a:r>
            <a:r>
              <a:rPr lang="en-US" altLang="ja-JP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12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巻の単行本</a:t>
            </a:r>
            <a:r>
              <a:rPr lang="en-US" altLang="ja-JP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なかよし</a:t>
            </a:r>
            <a:r>
              <a:rPr lang="en-US" altLang="ja-JP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60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周年記念版は全</a:t>
            </a:r>
            <a:r>
              <a:rPr lang="en-US" altLang="ja-JP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巻に再編成</a:t>
            </a:r>
            <a:r>
              <a:rPr lang="en-US" altLang="ja-JP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のほか</a:t>
            </a:r>
            <a:r>
              <a:rPr lang="ja-JP" altLang="en-US" sz="105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、</a:t>
            </a:r>
            <a:r>
              <a:rPr lang="en-US" altLang="ja-JP" sz="105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イラスト集</a:t>
            </a:r>
            <a:r>
              <a:rPr lang="en-US" altLang="ja-JP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「クロウカードセット</a:t>
            </a:r>
            <a:r>
              <a:rPr lang="en-US" altLang="ja-JP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などの関連書籍も多く</a:t>
            </a:r>
            <a:r>
              <a:rPr lang="ja-JP" altLang="en-US" sz="105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、累計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発行部数は</a:t>
            </a:r>
            <a:r>
              <a:rPr lang="en-US" altLang="ja-JP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1,500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万部を突破している。</a:t>
            </a:r>
          </a:p>
          <a:p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また</a:t>
            </a:r>
            <a:r>
              <a:rPr lang="en-US" altLang="ja-JP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1998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年から</a:t>
            </a:r>
            <a:r>
              <a:rPr lang="en-US" altLang="ja-JP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2000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年にかけて</a:t>
            </a:r>
            <a:r>
              <a:rPr lang="en-US" altLang="ja-JP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NHK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でアニメ化され</a:t>
            </a:r>
            <a:r>
              <a:rPr lang="ja-JP" altLang="en-US" sz="105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、数多く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の関連グッズも発売された</a:t>
            </a:r>
            <a:r>
              <a:rPr lang="ja-JP" altLang="en-US" sz="105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。連載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開始</a:t>
            </a:r>
            <a:r>
              <a:rPr lang="en-US" altLang="ja-JP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周年となる</a:t>
            </a:r>
            <a:r>
              <a:rPr lang="en-US" altLang="ja-JP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2016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年には</a:t>
            </a:r>
            <a:r>
              <a:rPr lang="en-US" altLang="ja-JP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16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年ぶりとなる</a:t>
            </a:r>
          </a:p>
          <a:p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新編が始まり、大反響を呼んでいる。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7" y="531837"/>
            <a:ext cx="1475655" cy="220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278" y="2114028"/>
            <a:ext cx="1584545" cy="201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96133"/>
            <a:ext cx="958602" cy="48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144016" y="5212357"/>
            <a:ext cx="2843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5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アクアスキュータム</a:t>
            </a:r>
            <a:endParaRPr lang="ja-JP" altLang="en-US" sz="105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遡ること</a:t>
            </a:r>
            <a:r>
              <a:rPr lang="en-US" altLang="ja-JP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1851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年、アクアスキュータムは英国で</a:t>
            </a:r>
            <a:r>
              <a:rPr lang="ja-JP" altLang="en-US" sz="105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誕生。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第一次世界大戦より以前の産業革命の時代、雨の多い英国特有の気候でも紳士たちが羽織れるコートを、と考えたのがブランドの</a:t>
            </a:r>
            <a:r>
              <a:rPr lang="ja-JP" altLang="en-US" sz="105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起源。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先人たちが真摯にものと向き合い、可能性を探り、その度に進化してきたアクアスキュータム。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144017" y="4312111"/>
            <a:ext cx="2843807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5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進撃の巨人</a:t>
            </a:r>
            <a:endParaRPr lang="en-US" altLang="ja-JP" sz="105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05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圧倒的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な力を持つ巨人とそれに抗う人間達との戦いを描いたダーク・ファンタジー漫画</a:t>
            </a:r>
            <a:r>
              <a:rPr lang="ja-JP" altLang="en-US" sz="105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。</a:t>
            </a:r>
            <a:endParaRPr lang="en-US" altLang="ja-JP" sz="105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巨人や世界の設定には謎が多く、ストーリーが進むにつれて解き明かされていく。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6177015" y="4060229"/>
            <a:ext cx="2822932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5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ブルーオーシャン</a:t>
            </a:r>
            <a:endParaRPr lang="en-US" altLang="ja-JP" sz="105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05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西暦</a:t>
            </a:r>
            <a:r>
              <a:rPr lang="en-US" altLang="ja-JP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2011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年、アメリカ・フロリダ州</a:t>
            </a:r>
          </a:p>
          <a:p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恋人とのドライブ中、交通事故に遭遇した空条徐倫は、罠に嵌められて</a:t>
            </a:r>
            <a:r>
              <a:rPr lang="en-US" altLang="ja-JP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15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年の刑期を宣告</a:t>
            </a:r>
            <a:r>
              <a:rPr lang="ja-JP" altLang="en-US" sz="105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される</a:t>
            </a:r>
            <a:endParaRPr lang="ja-JP" altLang="en-US" sz="105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収容されたのは、州立グリーン・ドルフィン・ストリート重警備刑務所</a:t>
            </a:r>
            <a:r>
              <a:rPr lang="en-US" altLang="ja-JP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――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別名「水族館」</a:t>
            </a:r>
          </a:p>
          <a:p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絶望の淵に立つ徐倫だったが、父から託されたペンダントを手にした時、彼女の中で不思議な力が</a:t>
            </a:r>
            <a:r>
              <a:rPr lang="ja-JP" altLang="en-US" sz="105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目覚める</a:t>
            </a:r>
            <a:endParaRPr lang="ja-JP" altLang="en-US" sz="105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“この世には死ぬより恐ろしい事があって、それがこの刑務所で起こっているのは確実なんだ</a:t>
            </a:r>
            <a:r>
              <a:rPr lang="ja-JP" altLang="en-US" sz="105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”</a:t>
            </a:r>
            <a:endParaRPr lang="ja-JP" altLang="en-US" sz="105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徐倫の前に現れた謎の少年からのメッセージ</a:t>
            </a:r>
          </a:p>
          <a:p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次々と起こる不可解な</a:t>
            </a:r>
            <a:r>
              <a:rPr lang="ja-JP" altLang="en-US" sz="105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出来事</a:t>
            </a:r>
            <a:r>
              <a:rPr lang="en-US" altLang="ja-JP" sz="105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…</a:t>
            </a:r>
            <a:endParaRPr lang="ja-JP" altLang="en-US" sz="105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31836"/>
            <a:ext cx="1331603" cy="3587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445" y="625297"/>
            <a:ext cx="1328845" cy="554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524" y="1340768"/>
            <a:ext cx="1190850" cy="251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376" y="654893"/>
            <a:ext cx="14144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44017" y="125688"/>
            <a:ext cx="1561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2022</a:t>
            </a:r>
            <a:r>
              <a:rPr kumimoji="1" lang="ja-JP" altLang="en-US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  <a:r>
              <a:rPr kumimoji="1" lang="en-US" altLang="ja-JP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</a:t>
            </a:r>
            <a:r>
              <a:rPr kumimoji="1" lang="ja-JP" altLang="en-US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月末～</a:t>
            </a:r>
            <a:endParaRPr kumimoji="1" lang="ja-JP" altLang="en-US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168353" y="125688"/>
            <a:ext cx="2079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2022</a:t>
            </a:r>
            <a:r>
              <a:rPr kumimoji="1" lang="ja-JP" altLang="en-US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  <a:r>
              <a:rPr kumimoji="1" lang="en-US" altLang="ja-JP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</a:t>
            </a:r>
            <a:r>
              <a:rPr kumimoji="1" lang="ja-JP" altLang="en-US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月末</a:t>
            </a:r>
            <a:r>
              <a:rPr kumimoji="1" lang="en-US" altLang="ja-JP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or2</a:t>
            </a:r>
            <a:r>
              <a:rPr kumimoji="1" lang="ja-JP" altLang="en-US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月～</a:t>
            </a:r>
            <a:endParaRPr kumimoji="1" lang="ja-JP" altLang="en-US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156176" y="125688"/>
            <a:ext cx="1584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2022</a:t>
            </a:r>
            <a:r>
              <a:rPr kumimoji="1" lang="ja-JP" altLang="en-US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</a:t>
            </a:r>
            <a:r>
              <a:rPr kumimoji="1" lang="ja-JP" altLang="en-US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月末～</a:t>
            </a:r>
            <a:endParaRPr kumimoji="1" lang="ja-JP" altLang="en-US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2736" y="6551766"/>
            <a:ext cx="3429144" cy="261610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100" dirty="0" smtClean="0">
                <a:solidFill>
                  <a:schemeClr val="bg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VOL.1</a:t>
            </a:r>
            <a:r>
              <a:rPr kumimoji="1" lang="ja-JP" altLang="en-US" sz="1100" dirty="0" smtClean="0">
                <a:solidFill>
                  <a:schemeClr val="bg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ご提案資料 ２０２１ブルーミング中西株式会社</a:t>
            </a:r>
            <a:endParaRPr kumimoji="1" lang="ja-JP" altLang="en-US" sz="1100" dirty="0">
              <a:solidFill>
                <a:schemeClr val="bg1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052" name="Picture 4" descr="進撃の巨人 作品公式サイト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663" y="1124744"/>
            <a:ext cx="1138145" cy="34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55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691402" y="5858688"/>
            <a:ext cx="23166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SN</a:t>
            </a:r>
            <a:r>
              <a:rPr lang="ja-JP" altLang="en-US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Ｓ　</a:t>
            </a:r>
            <a:r>
              <a:rPr lang="en-US" altLang="ja-JP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Twitter</a:t>
            </a:r>
            <a:r>
              <a:rPr lang="ja-JP" altLang="en-US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１１９</a:t>
            </a:r>
            <a:r>
              <a:rPr lang="en-US" altLang="ja-JP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.1</a:t>
            </a:r>
            <a:r>
              <a:rPr lang="ja-JP" altLang="en-US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万人</a:t>
            </a:r>
            <a:endParaRPr lang="en-US" altLang="ja-JP" sz="140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紹介可かどうか</a:t>
            </a:r>
            <a:endParaRPr kumimoji="1" lang="en-US" altLang="ja-JP" sz="140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ＬＰ</a:t>
            </a:r>
            <a:endParaRPr lang="en-US" altLang="ja-JP" sz="140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プレスリリース</a:t>
            </a:r>
            <a:endParaRPr kumimoji="1" lang="ja-JP" altLang="en-US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47137" y="116632"/>
            <a:ext cx="371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進撃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の巨人</a:t>
            </a:r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kumimoji="1" lang="en-US" altLang="ja-JP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×</a:t>
            </a:r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アクアスキュータム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2" y="620688"/>
            <a:ext cx="4201006" cy="302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 descr="https://www.blooming.co.jp/wordpress201910/wp-content/uploads/19aw-aqs-hp-04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20688"/>
            <a:ext cx="455472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520842"/>
              </p:ext>
            </p:extLst>
          </p:nvPr>
        </p:nvGraphicFramePr>
        <p:xfrm>
          <a:off x="748680" y="3717032"/>
          <a:ext cx="2743200" cy="2095500"/>
        </p:xfrm>
        <a:graphic>
          <a:graphicData uri="http://schemas.openxmlformats.org/drawingml/2006/table">
            <a:tbl>
              <a:tblPr/>
              <a:tblGrid>
                <a:gridCol w="1143000"/>
                <a:gridCol w="685800"/>
                <a:gridCol w="457200"/>
                <a:gridCol w="457200"/>
              </a:tblGrid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　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上代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柄数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SKU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ハンカチ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¥1,800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タオル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¥1,000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エコバッグ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¥3,000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ポーチ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¥4,000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トートバッグ（小）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¥5,000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トートバッグ（中）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¥5,500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トートバッグ（大）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¥6,000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ショルダーバッグ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¥6,000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合計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　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26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26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" name="正方形/長方形 1"/>
          <p:cNvSpPr/>
          <p:nvPr/>
        </p:nvSpPr>
        <p:spPr>
          <a:xfrm>
            <a:off x="4476309" y="3674055"/>
            <a:ext cx="448817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［ターゲット］</a:t>
            </a:r>
            <a:endParaRPr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代・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30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代・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40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代の男女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［販路］</a:t>
            </a:r>
            <a:endParaRPr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EC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を中心に展開（自社、楽天、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Yahoo!</a:t>
            </a:r>
            <a:r>
              <a:rPr lang="ja-JP" altLang="en-US" dirty="0" err="1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、</a:t>
            </a:r>
            <a:r>
              <a:rPr lang="en-US" altLang="ja-JP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Amazon</a:t>
            </a:r>
            <a:r>
              <a:rPr lang="ja-JP" altLang="en-US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、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アニメイトオンラインなど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</a:p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●一部店舗（全国百貨店、専門店）の服飾雑貨・ハンカチーフ売場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zh-TW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［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販売開始時期</a:t>
            </a:r>
            <a:r>
              <a:rPr lang="zh-TW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］</a:t>
            </a:r>
            <a:endParaRPr lang="en-US" altLang="zh-TW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zh-TW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en-US" altLang="zh-TW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lang="zh-TW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月末～予定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デザイン及びサンプル監修進捗。間に合わない商品は、先行受注も視野に検討に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116280" y="6335742"/>
            <a:ext cx="13837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契約先</a:t>
            </a:r>
            <a:r>
              <a:rPr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  <a:sym typeface="Wingdings" panose="05000000000000000000" pitchFamily="2" charset="2"/>
              </a:rPr>
              <a:t>：（株）</a:t>
            </a:r>
            <a:r>
              <a:rPr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講談社</a:t>
            </a:r>
            <a:endParaRPr lang="en-US" altLang="ja-JP" sz="11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10320" y="116632"/>
            <a:ext cx="1721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2022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月末</a:t>
            </a:r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2736" y="6551766"/>
            <a:ext cx="3429144" cy="261610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100" dirty="0" smtClean="0">
                <a:solidFill>
                  <a:schemeClr val="bg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VOL.1</a:t>
            </a:r>
            <a:r>
              <a:rPr kumimoji="1" lang="ja-JP" altLang="en-US" sz="1100" dirty="0" smtClean="0">
                <a:solidFill>
                  <a:schemeClr val="bg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ご提案資料 ２０２１ブルーミング中西株式会社</a:t>
            </a:r>
            <a:endParaRPr kumimoji="1" lang="ja-JP" altLang="en-US" sz="1100" dirty="0">
              <a:solidFill>
                <a:schemeClr val="bg1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469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539552" y="5589240"/>
            <a:ext cx="20329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SN</a:t>
            </a:r>
            <a:r>
              <a:rPr lang="ja-JP" altLang="en-US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Ｓ　</a:t>
            </a:r>
            <a:r>
              <a:rPr lang="en-US" altLang="ja-JP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Twitter</a:t>
            </a:r>
            <a:r>
              <a:rPr lang="ja-JP" altLang="en-US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１９万人</a:t>
            </a:r>
            <a:endParaRPr lang="en-US" altLang="ja-JP" sz="140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紹介可かどうか</a:t>
            </a:r>
            <a:endParaRPr kumimoji="1" lang="en-US" altLang="ja-JP" sz="140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ＬＰ</a:t>
            </a:r>
            <a:endParaRPr lang="en-US" altLang="ja-JP" sz="140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プレスリリース</a:t>
            </a:r>
            <a:endParaRPr kumimoji="1" lang="ja-JP" altLang="en-US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98509" y="116632"/>
            <a:ext cx="2517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カードキャプターさくら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0" name="Picture 2" descr="http://ccsakura-official.com/core_sys/images/main/slide/slide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6295"/>
            <a:ext cx="8252077" cy="326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4572000" y="3789040"/>
            <a:ext cx="44644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［ターゲット］</a:t>
            </a:r>
          </a:p>
          <a:p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代、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30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代女性ファン</a:t>
            </a:r>
          </a:p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［販路］</a:t>
            </a:r>
          </a:p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EC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（自社、楽天、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Yahoo!</a:t>
            </a:r>
            <a:r>
              <a:rPr lang="ja-JP" altLang="en-US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、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Amazon</a:t>
            </a:r>
            <a:r>
              <a:rPr lang="ja-JP" altLang="en-US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、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アニメイトオンラインなど）</a:t>
            </a:r>
          </a:p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●一部店舗（全国百貨店、専門店）の服飾雑貨・ハンカチーフ売場</a:t>
            </a:r>
          </a:p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［販売開始時期］</a:t>
            </a:r>
          </a:p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2022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月末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or2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月販売</a:t>
            </a: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395881"/>
              </p:ext>
            </p:extLst>
          </p:nvPr>
        </p:nvGraphicFramePr>
        <p:xfrm>
          <a:off x="611560" y="3840832"/>
          <a:ext cx="3111500" cy="1676400"/>
        </p:xfrm>
        <a:graphic>
          <a:graphicData uri="http://schemas.openxmlformats.org/drawingml/2006/table">
            <a:tbl>
              <a:tblPr/>
              <a:tblGrid>
                <a:gridCol w="1511300"/>
                <a:gridCol w="685800"/>
                <a:gridCol w="457200"/>
                <a:gridCol w="457200"/>
              </a:tblGrid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　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上代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柄数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SKU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ハンカチ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¥1,800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ショルダーポーチ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¥3,500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フリルエコバック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¥4,000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巾着ポーチ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¥3,000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ブックカバー</a:t>
                      </a:r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&amp;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しおり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¥3,500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アクリルスマホスタンド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¥1,200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合計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　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18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18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8" name="正方形/長方形 7"/>
          <p:cNvSpPr/>
          <p:nvPr/>
        </p:nvSpPr>
        <p:spPr>
          <a:xfrm>
            <a:off x="110320" y="116632"/>
            <a:ext cx="1721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2022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月末</a:t>
            </a:r>
            <a:endParaRPr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2736" y="6551766"/>
            <a:ext cx="3429144" cy="261610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100" dirty="0" smtClean="0">
                <a:solidFill>
                  <a:schemeClr val="bg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VOL.1</a:t>
            </a:r>
            <a:r>
              <a:rPr kumimoji="1" lang="ja-JP" altLang="en-US" sz="1100" dirty="0" smtClean="0">
                <a:solidFill>
                  <a:schemeClr val="bg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ご提案資料 ２０２１ブルーミング中西株式会社</a:t>
            </a:r>
            <a:endParaRPr kumimoji="1" lang="ja-JP" altLang="en-US" sz="1100" dirty="0">
              <a:solidFill>
                <a:schemeClr val="bg1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527851" y="6092135"/>
            <a:ext cx="20441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契約先：（株）講談社　　　　</a:t>
            </a:r>
          </a:p>
          <a:p>
            <a:pPr algn="r"/>
            <a:r>
              <a:rPr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監修先：</a:t>
            </a:r>
            <a:r>
              <a:rPr lang="en-US" altLang="ja-JP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NHK</a:t>
            </a:r>
            <a:r>
              <a:rPr lang="ja-JP" altLang="en-US" sz="11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エンタープライズ</a:t>
            </a:r>
            <a:endParaRPr lang="en-US" altLang="ja-JP" sz="11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829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467544" y="5417348"/>
            <a:ext cx="25394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SN</a:t>
            </a:r>
            <a:r>
              <a:rPr lang="ja-JP" altLang="en-US" sz="16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Ｓ　</a:t>
            </a:r>
            <a:r>
              <a:rPr lang="en-US" altLang="ja-JP" sz="16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Twitter</a:t>
            </a:r>
            <a:r>
              <a:rPr lang="ja-JP" altLang="en-US" sz="16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６９</a:t>
            </a:r>
            <a:r>
              <a:rPr lang="en-US" altLang="ja-JP" sz="16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</a:t>
            </a:r>
            <a:r>
              <a:rPr lang="ja-JP" altLang="en-US" sz="16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６万人</a:t>
            </a:r>
            <a:endParaRPr lang="en-US" altLang="ja-JP" sz="160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16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紹介可かどうか</a:t>
            </a:r>
            <a:endParaRPr kumimoji="1" lang="en-US" altLang="ja-JP" sz="160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6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ＬＰ</a:t>
            </a:r>
            <a:endParaRPr lang="en-US" altLang="ja-JP" sz="160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16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プレスリリース</a:t>
            </a:r>
            <a:endParaRPr kumimoji="1" lang="ja-JP" altLang="en-US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46834" y="116632"/>
            <a:ext cx="3020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ジョジョ</a:t>
            </a:r>
            <a:r>
              <a:rPr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ストーンオーシャン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5598368" cy="3152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2473126" cy="1030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6013176" y="1735063"/>
            <a:ext cx="313082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［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ターゲット</a:t>
            </a:r>
            <a:r>
              <a:rPr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］</a:t>
            </a:r>
            <a:endParaRPr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［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販路］</a:t>
            </a:r>
          </a:p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弊社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EC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販売（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HP</a:t>
            </a:r>
            <a:r>
              <a:rPr lang="ja-JP" altLang="en-US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、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楽天、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Yahoo!</a:t>
            </a:r>
            <a:r>
              <a:rPr lang="ja-JP" altLang="en-US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、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Amazon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</a:p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プレミアムバンダイサイト</a:t>
            </a:r>
          </a:p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アニメイト中心としたアニメ・キャラクター専門店（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EC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含む）</a:t>
            </a:r>
          </a:p>
          <a:p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LOFT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を中心とした雑貨専門店</a:t>
            </a:r>
          </a:p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有隣堂や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TSUTAYA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グループを中心とした書店専門店</a:t>
            </a:r>
          </a:p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マルイ、池袋西武などの主要都市百貨店（全国厳選、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30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店舗前後</a:t>
            </a:r>
            <a:r>
              <a:rPr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［販売開始時期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］</a:t>
            </a:r>
          </a:p>
          <a:p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2022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</a:t>
            </a:r>
            <a:r>
              <a:rPr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</a:t>
            </a:r>
            <a:endParaRPr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aphicFrame>
        <p:nvGraphicFramePr>
          <p:cNvPr id="15" name="表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545806"/>
              </p:ext>
            </p:extLst>
          </p:nvPr>
        </p:nvGraphicFramePr>
        <p:xfrm>
          <a:off x="539552" y="3768824"/>
          <a:ext cx="3238500" cy="1676400"/>
        </p:xfrm>
        <a:graphic>
          <a:graphicData uri="http://schemas.openxmlformats.org/drawingml/2006/table">
            <a:tbl>
              <a:tblPr/>
              <a:tblGrid>
                <a:gridCol w="1638300"/>
                <a:gridCol w="685800"/>
                <a:gridCol w="457200"/>
                <a:gridCol w="457200"/>
              </a:tblGrid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　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上代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柄数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SKU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ハンカチ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¥2,000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タオル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¥1,200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スマホ拭き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¥1,200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アクリルチャームスタンド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¥2,000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ポーチ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¥4,000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トートバッグ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¥5,000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合計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　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24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/>
                        </a:rPr>
                        <a:t>24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10" name="正方形/長方形 9"/>
          <p:cNvSpPr/>
          <p:nvPr/>
        </p:nvSpPr>
        <p:spPr>
          <a:xfrm>
            <a:off x="110320" y="116632"/>
            <a:ext cx="1721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2022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月末</a:t>
            </a:r>
            <a:endParaRPr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2736" y="6551766"/>
            <a:ext cx="3429144" cy="261610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100" dirty="0" smtClean="0">
                <a:solidFill>
                  <a:schemeClr val="bg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VOL.1</a:t>
            </a:r>
            <a:r>
              <a:rPr kumimoji="1" lang="ja-JP" altLang="en-US" sz="1100" dirty="0" smtClean="0">
                <a:solidFill>
                  <a:schemeClr val="bg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ご提案資料 ２０２１ブルーミング中西株式会社</a:t>
            </a:r>
            <a:endParaRPr kumimoji="1" lang="ja-JP" altLang="en-US" sz="1100" dirty="0">
              <a:solidFill>
                <a:schemeClr val="bg1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915816" y="6245081"/>
            <a:ext cx="13837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契約先：（株</a:t>
            </a:r>
            <a:r>
              <a:rPr lang="ja-JP" altLang="en-US" sz="11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）集英社</a:t>
            </a:r>
            <a:endParaRPr lang="en-US" altLang="ja-JP" sz="11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133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" y="476969"/>
            <a:ext cx="2265560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440" y="476672"/>
            <a:ext cx="2265560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" y="476672"/>
            <a:ext cx="2297532" cy="1636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" y="2204864"/>
            <a:ext cx="2278219" cy="227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" y="4584653"/>
            <a:ext cx="2261909" cy="194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6969"/>
            <a:ext cx="2268537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76672"/>
            <a:ext cx="2268537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039" y="5256209"/>
            <a:ext cx="2272970" cy="126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769505"/>
            <a:ext cx="2267744" cy="127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65" y="3501008"/>
            <a:ext cx="2266950" cy="126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508184"/>
            <a:ext cx="1296144" cy="604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テキスト ボックス 35"/>
          <p:cNvSpPr txBox="1"/>
          <p:nvPr/>
        </p:nvSpPr>
        <p:spPr>
          <a:xfrm>
            <a:off x="713782" y="107340"/>
            <a:ext cx="833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>
                <a:solidFill>
                  <a:srgbClr val="FF33CC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りぼん</a:t>
            </a:r>
            <a:endParaRPr kumimoji="1" lang="ja-JP" altLang="en-US" dirty="0">
              <a:solidFill>
                <a:srgbClr val="FF33CC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843808" y="11663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鬼滅の刃</a:t>
            </a:r>
            <a:endParaRPr kumimoji="1" lang="ja-JP" altLang="en-US" dirty="0">
              <a:solidFill>
                <a:schemeClr val="tx1">
                  <a:lumMod val="50000"/>
                  <a:lumOff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120188" y="10734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呪術廻戦</a:t>
            </a:r>
            <a:endParaRPr kumimoji="1" lang="ja-JP" altLang="en-US" dirty="0">
              <a:solidFill>
                <a:schemeClr val="bg2">
                  <a:lumMod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185215" y="107340"/>
            <a:ext cx="15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00" dirty="0" err="1" smtClean="0">
                <a:solidFill>
                  <a:schemeClr val="accent6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PuiPui</a:t>
            </a:r>
            <a:r>
              <a:rPr kumimoji="1" lang="ja-JP" altLang="en-US" dirty="0" smtClean="0">
                <a:solidFill>
                  <a:schemeClr val="accent6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モルカー</a:t>
            </a:r>
            <a:endParaRPr kumimoji="1" lang="ja-JP" altLang="en-US" dirty="0">
              <a:solidFill>
                <a:schemeClr val="accent6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316" y="3293084"/>
            <a:ext cx="2265560" cy="32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801" y="474477"/>
            <a:ext cx="2272591" cy="321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392" y="3169637"/>
            <a:ext cx="2251145" cy="3355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4477"/>
            <a:ext cx="2275582" cy="321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85964"/>
            <a:ext cx="2291867" cy="171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65" y="2209831"/>
            <a:ext cx="2296823" cy="12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9" name="直線コネクタ 28"/>
          <p:cNvCxnSpPr/>
          <p:nvPr/>
        </p:nvCxnSpPr>
        <p:spPr>
          <a:xfrm>
            <a:off x="2278873" y="0"/>
            <a:ext cx="10361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62736" y="6551766"/>
            <a:ext cx="3429144" cy="261610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100" dirty="0" smtClean="0">
                <a:solidFill>
                  <a:schemeClr val="bg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VOL.1</a:t>
            </a:r>
            <a:r>
              <a:rPr kumimoji="1" lang="ja-JP" altLang="en-US" sz="1100" dirty="0" smtClean="0">
                <a:solidFill>
                  <a:schemeClr val="bg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ご提案資料 ２０２１ブルーミング中西株式会社</a:t>
            </a:r>
            <a:endParaRPr kumimoji="1" lang="ja-JP" altLang="en-US" sz="1100" dirty="0">
              <a:solidFill>
                <a:schemeClr val="bg1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31" name="直線コネクタ 30"/>
          <p:cNvCxnSpPr/>
          <p:nvPr/>
        </p:nvCxnSpPr>
        <p:spPr>
          <a:xfrm>
            <a:off x="4561639" y="0"/>
            <a:ext cx="10361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6840858" y="0"/>
            <a:ext cx="10361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14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76672"/>
            <a:ext cx="2268537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2267744" cy="151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" y="5246921"/>
            <a:ext cx="2265560" cy="12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9368"/>
            <a:ext cx="2267744" cy="226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" y="4592011"/>
            <a:ext cx="2265560" cy="63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441" y="2082355"/>
            <a:ext cx="2265560" cy="1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440" y="697312"/>
            <a:ext cx="2270231" cy="107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440" y="3314268"/>
            <a:ext cx="2270231" cy="321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1289"/>
            <a:ext cx="2268537" cy="3206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671" y="4233692"/>
            <a:ext cx="2263866" cy="2291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3318694"/>
            <a:ext cx="2268705" cy="320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476970"/>
            <a:ext cx="2268704" cy="3211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テキスト ボックス 29"/>
          <p:cNvSpPr txBox="1"/>
          <p:nvPr/>
        </p:nvSpPr>
        <p:spPr>
          <a:xfrm>
            <a:off x="708171" y="107340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tx2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BT21</a:t>
            </a:r>
            <a:endParaRPr kumimoji="1" lang="ja-JP" altLang="en-US" dirty="0">
              <a:solidFill>
                <a:schemeClr val="tx2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653050" y="116632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err="1" smtClean="0">
                <a:solidFill>
                  <a:srgbClr val="0070C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ゆる</a:t>
            </a:r>
            <a:r>
              <a:rPr lang="ja-JP" altLang="en-US" dirty="0" smtClean="0">
                <a:solidFill>
                  <a:srgbClr val="0070C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キャン△</a:t>
            </a:r>
            <a:endParaRPr kumimoji="1" lang="ja-JP" altLang="en-US" dirty="0">
              <a:solidFill>
                <a:srgbClr val="0070C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607226" y="107340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>
                <a:solidFill>
                  <a:schemeClr val="accent2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東京リベンジャーズ</a:t>
            </a:r>
            <a:endParaRPr kumimoji="1" lang="ja-JP" altLang="en-US" dirty="0">
              <a:solidFill>
                <a:schemeClr val="accent2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160369" y="107340"/>
            <a:ext cx="1569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rgbClr val="FF33CC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五等分の花嫁</a:t>
            </a:r>
            <a:endParaRPr kumimoji="1" lang="ja-JP" altLang="en-US" dirty="0">
              <a:solidFill>
                <a:srgbClr val="FF33CC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>
            <a:off x="2267744" y="0"/>
            <a:ext cx="10361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62736" y="6551766"/>
            <a:ext cx="3429144" cy="261610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100" dirty="0" smtClean="0">
                <a:solidFill>
                  <a:schemeClr val="bg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VOL.1</a:t>
            </a:r>
            <a:r>
              <a:rPr kumimoji="1" lang="ja-JP" altLang="en-US" sz="1100" dirty="0" smtClean="0">
                <a:solidFill>
                  <a:schemeClr val="bg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ご提案資料 ２０２１ブルーミング中西株式会社</a:t>
            </a:r>
            <a:endParaRPr kumimoji="1" lang="ja-JP" altLang="en-US" sz="1100" dirty="0">
              <a:solidFill>
                <a:schemeClr val="bg1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>
            <a:off x="6876257" y="-12821"/>
            <a:ext cx="10361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4555186" y="2849"/>
            <a:ext cx="10361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146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0" y="3694581"/>
            <a:ext cx="2809461" cy="252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357" y="94181"/>
            <a:ext cx="3012555" cy="38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38197"/>
            <a:ext cx="2702273" cy="208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232" y="2614461"/>
            <a:ext cx="3001272" cy="398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0" y="2891842"/>
            <a:ext cx="2832027" cy="58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025" y="4033407"/>
            <a:ext cx="2995631" cy="231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6" y="94180"/>
            <a:ext cx="2803820" cy="2679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テキスト ボックス 42"/>
          <p:cNvSpPr txBox="1"/>
          <p:nvPr/>
        </p:nvSpPr>
        <p:spPr>
          <a:xfrm>
            <a:off x="62736" y="6551766"/>
            <a:ext cx="3429144" cy="261610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100" dirty="0" smtClean="0">
                <a:solidFill>
                  <a:schemeClr val="bg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VOL.1</a:t>
            </a:r>
            <a:r>
              <a:rPr kumimoji="1" lang="ja-JP" altLang="en-US" sz="1100" dirty="0" smtClean="0">
                <a:solidFill>
                  <a:schemeClr val="bg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ご提案資料 ２０２１ブルーミング中西株式会社</a:t>
            </a:r>
            <a:endParaRPr kumimoji="1" lang="ja-JP" altLang="en-US" sz="1100" dirty="0">
              <a:solidFill>
                <a:schemeClr val="bg1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738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207877" y="301298"/>
            <a:ext cx="4220107" cy="5422683"/>
          </a:xfrm>
          <a:prstGeom prst="rect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98932"/>
            <a:ext cx="4464496" cy="2763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4928314" y="4862208"/>
            <a:ext cx="374814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EVANGERION</a:t>
            </a:r>
            <a:r>
              <a:rPr kumimoji="1" lang="ja-JP" altLang="en-US" sz="1600" dirty="0" smtClean="0"/>
              <a:t>と人気ブランド</a:t>
            </a:r>
            <a:r>
              <a:rPr kumimoji="1" lang="en-US" altLang="ja-JP" sz="1600" dirty="0" smtClean="0"/>
              <a:t>ANNA SUI</a:t>
            </a:r>
            <a:r>
              <a:rPr kumimoji="1" lang="ja-JP" altLang="en-US" sz="1600" dirty="0" smtClean="0"/>
              <a:t>の</a:t>
            </a:r>
            <a:endParaRPr kumimoji="1" lang="en-US" altLang="ja-JP" sz="1600" dirty="0" smtClean="0"/>
          </a:p>
          <a:p>
            <a:r>
              <a:rPr kumimoji="1" lang="ja-JP" altLang="en-US" sz="1600" dirty="0" smtClean="0"/>
              <a:t>世界観が融合した</a:t>
            </a:r>
            <a:r>
              <a:rPr lang="ja-JP" altLang="en-US" sz="1600" dirty="0" smtClean="0"/>
              <a:t>豪華なコラボレーション</a:t>
            </a:r>
            <a:endParaRPr lang="en-US" altLang="ja-JP" sz="1600" dirty="0" smtClean="0"/>
          </a:p>
          <a:p>
            <a:r>
              <a:rPr lang="ja-JP" altLang="en-US" sz="1600" dirty="0" smtClean="0"/>
              <a:t>アイテムです。</a:t>
            </a:r>
            <a:endParaRPr kumimoji="1" lang="ja-JP" altLang="en-US" sz="16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235" y="3381246"/>
            <a:ext cx="1952360" cy="144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341991" y="4849874"/>
            <a:ext cx="394197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劇場版「美少女戦士セーラームーン</a:t>
            </a:r>
            <a:r>
              <a:rPr kumimoji="1" lang="en-US" altLang="ja-JP" sz="1600" dirty="0" err="1" smtClean="0"/>
              <a:t>Etarnal</a:t>
            </a:r>
            <a:r>
              <a:rPr kumimoji="1" lang="ja-JP" altLang="en-US" sz="1600" dirty="0" smtClean="0"/>
              <a:t>」</a:t>
            </a:r>
            <a:endParaRPr kumimoji="1" lang="en-US" altLang="ja-JP" sz="1600" dirty="0" smtClean="0"/>
          </a:p>
          <a:p>
            <a:r>
              <a:rPr kumimoji="1" lang="ja-JP" altLang="en-US" sz="1600" dirty="0" smtClean="0"/>
              <a:t>の公開を記念して、人気ブランド</a:t>
            </a:r>
            <a:r>
              <a:rPr kumimoji="1" lang="en-US" altLang="ja-JP" sz="1600" dirty="0" smtClean="0"/>
              <a:t>ANNA SUI</a:t>
            </a:r>
          </a:p>
          <a:p>
            <a:r>
              <a:rPr kumimoji="1" lang="ja-JP" altLang="en-US" sz="1600" dirty="0" smtClean="0"/>
              <a:t>との</a:t>
            </a:r>
            <a:r>
              <a:rPr lang="ja-JP" altLang="en-US" sz="1600" dirty="0" smtClean="0"/>
              <a:t>コラボレーションが実現しました。</a:t>
            </a:r>
            <a:endParaRPr lang="en-US" altLang="ja-JP" sz="1600" dirty="0" smtClean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00" y="598932"/>
            <a:ext cx="2998120" cy="423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 rot="19343886">
            <a:off x="4528250" y="855943"/>
            <a:ext cx="16049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今すぐできる</a:t>
            </a:r>
            <a:r>
              <a:rPr kumimoji="1" lang="en-US" altLang="ja-JP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!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18002" y="580526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告知</a:t>
            </a:r>
            <a:endParaRPr kumimoji="1" lang="en-US" altLang="ja-JP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展開</a:t>
            </a:r>
            <a:r>
              <a:rPr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店舗</a:t>
            </a:r>
            <a:endParaRPr lang="en-US" altLang="ja-JP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34747" y="116632"/>
            <a:ext cx="30171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セーラームーン　</a:t>
            </a:r>
            <a:r>
              <a:rPr kumimoji="1" lang="en-US" altLang="ja-JP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×</a:t>
            </a:r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アナスイ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702761" y="301298"/>
            <a:ext cx="4220107" cy="5422683"/>
          </a:xfrm>
          <a:prstGeom prst="rect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220072" y="116632"/>
            <a:ext cx="31854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エヴァンゲリオン　</a:t>
            </a:r>
            <a:r>
              <a:rPr kumimoji="1" lang="en-US" altLang="ja-JP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×</a:t>
            </a:r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アナスイ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2736" y="6551766"/>
            <a:ext cx="3429144" cy="261610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100" dirty="0" smtClean="0">
                <a:solidFill>
                  <a:schemeClr val="bg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VOL.1</a:t>
            </a:r>
            <a:r>
              <a:rPr kumimoji="1" lang="ja-JP" altLang="en-US" sz="1100" dirty="0" smtClean="0">
                <a:solidFill>
                  <a:schemeClr val="bg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ご提案資料 ２０２１ブルーミング中西株式会社</a:t>
            </a:r>
            <a:endParaRPr kumimoji="1" lang="ja-JP" altLang="en-US" sz="1100" dirty="0">
              <a:solidFill>
                <a:schemeClr val="bg1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 rot="19343886">
            <a:off x="500811" y="927952"/>
            <a:ext cx="16049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今すぐできる</a:t>
            </a:r>
            <a:r>
              <a:rPr kumimoji="1" lang="en-US" altLang="ja-JP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!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691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-D250.BN_HO\Desktop\201009-20aw=ana=corabo\201009-20aw=ana=corabo10241024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30027" y="-1152431"/>
            <a:ext cx="6472904" cy="915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65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30456" y="-1143234"/>
            <a:ext cx="6483088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37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テキスト ボックス 23"/>
          <p:cNvSpPr txBox="1"/>
          <p:nvPr/>
        </p:nvSpPr>
        <p:spPr>
          <a:xfrm>
            <a:off x="62736" y="6551766"/>
            <a:ext cx="3429144" cy="261610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100" dirty="0" smtClean="0">
                <a:solidFill>
                  <a:schemeClr val="bg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VOL.1</a:t>
            </a:r>
            <a:r>
              <a:rPr kumimoji="1" lang="ja-JP" altLang="en-US" sz="1100" dirty="0" smtClean="0">
                <a:solidFill>
                  <a:schemeClr val="bg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ご提案資料 ２０２１ブルーミング中西株式会社</a:t>
            </a:r>
            <a:endParaRPr kumimoji="1" lang="ja-JP" altLang="en-US" sz="1100" dirty="0">
              <a:solidFill>
                <a:schemeClr val="bg1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0" t="13834" r="14431" b="15069"/>
          <a:stretch/>
        </p:blipFill>
        <p:spPr bwMode="auto">
          <a:xfrm>
            <a:off x="246351" y="548681"/>
            <a:ext cx="4253641" cy="600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711" y="1772816"/>
            <a:ext cx="4325769" cy="475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正方形/長方形 25"/>
          <p:cNvSpPr/>
          <p:nvPr/>
        </p:nvSpPr>
        <p:spPr>
          <a:xfrm>
            <a:off x="4572000" y="1268760"/>
            <a:ext cx="4320480" cy="5283005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860032" y="1069064"/>
            <a:ext cx="11079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商品詳細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8" name="Picture 4" descr="桜寿司のゆかいな仲間たち:サバ寿司 販売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48680"/>
            <a:ext cx="2160240" cy="65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55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テキスト ボックス 23"/>
          <p:cNvSpPr txBox="1"/>
          <p:nvPr/>
        </p:nvSpPr>
        <p:spPr>
          <a:xfrm>
            <a:off x="62736" y="6551766"/>
            <a:ext cx="3429144" cy="261610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100" dirty="0" smtClean="0">
                <a:solidFill>
                  <a:schemeClr val="bg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VOL.1</a:t>
            </a:r>
            <a:r>
              <a:rPr kumimoji="1" lang="ja-JP" altLang="en-US" sz="1100" dirty="0" smtClean="0">
                <a:solidFill>
                  <a:schemeClr val="bg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ご提案資料 ２０２１ブルーミング中西株式会社</a:t>
            </a:r>
            <a:endParaRPr kumimoji="1" lang="ja-JP" altLang="en-US" sz="1100" dirty="0">
              <a:solidFill>
                <a:schemeClr val="bg1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t="13801" r="13930" b="15215"/>
          <a:stretch/>
        </p:blipFill>
        <p:spPr bwMode="auto">
          <a:xfrm>
            <a:off x="251520" y="447155"/>
            <a:ext cx="4248472" cy="598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774" y="1644228"/>
            <a:ext cx="425450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桜寿司のゆかいな仲間たち:サバ寿司 販売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460" y="548680"/>
            <a:ext cx="2050020" cy="62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4572000" y="1340768"/>
            <a:ext cx="4320480" cy="506698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16016" y="1141072"/>
            <a:ext cx="11079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商品詳細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015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テキスト ボックス 23"/>
          <p:cNvSpPr txBox="1"/>
          <p:nvPr/>
        </p:nvSpPr>
        <p:spPr>
          <a:xfrm>
            <a:off x="62736" y="6551766"/>
            <a:ext cx="3429144" cy="261610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100" dirty="0" smtClean="0">
                <a:solidFill>
                  <a:schemeClr val="bg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VOL.1</a:t>
            </a:r>
            <a:r>
              <a:rPr kumimoji="1" lang="ja-JP" altLang="en-US" sz="1100" dirty="0" smtClean="0">
                <a:solidFill>
                  <a:schemeClr val="bg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ご提案資料 ２０２１ブルーミング中西株式会社</a:t>
            </a:r>
            <a:endParaRPr kumimoji="1" lang="ja-JP" altLang="en-US" sz="1100" dirty="0">
              <a:solidFill>
                <a:schemeClr val="bg1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4" t="14658" r="14420" b="14357"/>
          <a:stretch/>
        </p:blipFill>
        <p:spPr bwMode="auto">
          <a:xfrm>
            <a:off x="251520" y="308845"/>
            <a:ext cx="4320480" cy="605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580" y="1628800"/>
            <a:ext cx="4279900" cy="460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4572001" y="1268760"/>
            <a:ext cx="4350868" cy="5040560"/>
          </a:xfrm>
          <a:prstGeom prst="rect">
            <a:avLst/>
          </a:prstGeom>
          <a:noFill/>
          <a:ln w="508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24180" y="1075760"/>
            <a:ext cx="11079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商品詳細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0" name="Picture 4" descr="桜寿司のゆかいな仲間たち:サバ寿司 販売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460" y="548680"/>
            <a:ext cx="2050020" cy="62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63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1298"/>
            <a:ext cx="4332660" cy="608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正方形/長方形 18"/>
          <p:cNvSpPr/>
          <p:nvPr/>
        </p:nvSpPr>
        <p:spPr>
          <a:xfrm>
            <a:off x="4702761" y="301298"/>
            <a:ext cx="4220107" cy="6080030"/>
          </a:xfrm>
          <a:prstGeom prst="rect">
            <a:avLst/>
          </a:prstGeom>
          <a:noFill/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220072" y="116632"/>
            <a:ext cx="11079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商品詳細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2736" y="6551766"/>
            <a:ext cx="3429144" cy="261610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100" dirty="0" smtClean="0">
                <a:solidFill>
                  <a:schemeClr val="bg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VOL.1</a:t>
            </a:r>
            <a:r>
              <a:rPr kumimoji="1" lang="ja-JP" altLang="en-US" sz="1100" dirty="0" smtClean="0">
                <a:solidFill>
                  <a:schemeClr val="bg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ご提案資料 ２０２１ブルーミング中西株式会社</a:t>
            </a:r>
            <a:endParaRPr kumimoji="1" lang="ja-JP" altLang="en-US" sz="1100" dirty="0">
              <a:solidFill>
                <a:schemeClr val="bg1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 rot="19343886">
            <a:off x="-42919" y="654963"/>
            <a:ext cx="18902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12</a:t>
            </a:r>
            <a:r>
              <a:rPr kumimoji="1"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月～販売開始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776" y="908720"/>
            <a:ext cx="2479460" cy="247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776" y="3783504"/>
            <a:ext cx="2479460" cy="247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818619" y="548680"/>
            <a:ext cx="4089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■エコバッグ</a:t>
            </a:r>
            <a:r>
              <a:rPr lang="en-US" altLang="ja-JP" dirty="0" smtClean="0"/>
              <a:t>\3,000-</a:t>
            </a:r>
            <a:r>
              <a:rPr lang="ja-JP" altLang="en-US" dirty="0"/>
              <a:t> </a:t>
            </a:r>
            <a:r>
              <a:rPr lang="en-US" altLang="ja-JP" dirty="0" smtClean="0"/>
              <a:t>+</a:t>
            </a:r>
            <a:r>
              <a:rPr lang="ja-JP" altLang="en-US" dirty="0" smtClean="0"/>
              <a:t>税　　</a:t>
            </a:r>
            <a:r>
              <a:rPr lang="en-US" altLang="ja-JP" dirty="0" smtClean="0"/>
              <a:t>7sku</a:t>
            </a:r>
          </a:p>
          <a:p>
            <a:endParaRPr kumimoji="1" lang="en-US" altLang="ja-JP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778597" y="3460339"/>
            <a:ext cx="4089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■エコバッグ</a:t>
            </a:r>
            <a:r>
              <a:rPr lang="en-US" altLang="ja-JP" dirty="0" smtClean="0"/>
              <a:t>\900-</a:t>
            </a:r>
            <a:r>
              <a:rPr lang="ja-JP" altLang="en-US" dirty="0" smtClean="0"/>
              <a:t> </a:t>
            </a:r>
            <a:r>
              <a:rPr lang="en-US" altLang="ja-JP" dirty="0" smtClean="0"/>
              <a:t>+</a:t>
            </a:r>
            <a:r>
              <a:rPr lang="ja-JP" altLang="en-US" dirty="0" smtClean="0"/>
              <a:t>税　　</a:t>
            </a:r>
            <a:r>
              <a:rPr lang="en-US" altLang="ja-JP" dirty="0" smtClean="0"/>
              <a:t>22sku</a:t>
            </a:r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1393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</TotalTime>
  <Words>959</Words>
  <Application>Microsoft Office PowerPoint</Application>
  <PresentationFormat>画面に合わせる (4:3)</PresentationFormat>
  <Paragraphs>215</Paragraphs>
  <Slides>15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16" baseType="lpstr"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T-D250</dc:creator>
  <cp:lastModifiedBy>BN0046</cp:lastModifiedBy>
  <cp:revision>60</cp:revision>
  <cp:lastPrinted>2021-11-04T02:40:28Z</cp:lastPrinted>
  <dcterms:created xsi:type="dcterms:W3CDTF">2021-10-14T00:25:05Z</dcterms:created>
  <dcterms:modified xsi:type="dcterms:W3CDTF">2021-11-17T09:16:10Z</dcterms:modified>
</cp:coreProperties>
</file>